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1" r:id="rId3"/>
    <p:sldId id="270" r:id="rId4"/>
    <p:sldId id="258" r:id="rId5"/>
    <p:sldId id="260" r:id="rId6"/>
    <p:sldId id="261" r:id="rId7"/>
    <p:sldId id="257" r:id="rId8"/>
    <p:sldId id="259" r:id="rId9"/>
    <p:sldId id="262" r:id="rId10"/>
    <p:sldId id="263" r:id="rId11"/>
    <p:sldId id="264" r:id="rId12"/>
    <p:sldId id="266" r:id="rId13"/>
    <p:sldId id="267" r:id="rId14"/>
    <p:sldId id="268" r:id="rId15"/>
    <p:sldId id="274" r:id="rId16"/>
    <p:sldId id="278" r:id="rId17"/>
    <p:sldId id="279" r:id="rId18"/>
    <p:sldId id="272" r:id="rId19"/>
    <p:sldId id="275" r:id="rId20"/>
    <p:sldId id="277" r:id="rId21"/>
    <p:sldId id="269" r:id="rId22"/>
    <p:sldId id="283" r:id="rId23"/>
    <p:sldId id="287" r:id="rId24"/>
    <p:sldId id="286" r:id="rId25"/>
    <p:sldId id="281" r:id="rId26"/>
    <p:sldId id="284" r:id="rId27"/>
    <p:sldId id="285" r:id="rId2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897C2-F0F8-4736-AD12-C1A31641D84A}" type="datetimeFigureOut">
              <a:rPr lang="de-DE" smtClean="0"/>
              <a:pPr/>
              <a:t>16.12.2021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B1E6D-076A-4620-A17F-7321DBD6542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32C1-6075-4714-8FE2-12D981C187F6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69555-9AE8-4D5F-A20E-7EC54F42C760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8BD9-27DA-40A2-BDD2-D939878987AE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D2A7F-0CBB-4F9E-B2A8-E71D67B7CEE7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77DE6-1CC8-4401-9ED5-0D7752EC774B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44D0-F93C-44BB-87AD-514409FD331B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BBE-231F-40C0-8453-704B45A820D4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5AFF2-0D6D-4943-A084-A3F478E6C2E1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C0D8-A2B2-415C-9BB8-AA94AA959805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051E-CBFB-4032-8D9D-F6534A80CE49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7E78-FA33-4BD4-AE9C-7ED07D858085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6835B-EB1A-4C85-920C-CE2898447240}" type="datetime1">
              <a:rPr lang="de-DE" smtClean="0"/>
              <a:pPr/>
              <a:t>16.12.2021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1607F-598A-4B24-835B-ED23BE8324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ussel2.com/acd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080120"/>
          </a:xfrm>
        </p:spPr>
        <p:txBody>
          <a:bodyPr/>
          <a:lstStyle/>
          <a:p>
            <a:r>
              <a:rPr lang="de-DE" b="1" dirty="0"/>
              <a:t>The </a:t>
            </a:r>
            <a:r>
              <a:rPr lang="de-DE" b="1" dirty="0" err="1" smtClean="0"/>
              <a:t>phonological</a:t>
            </a:r>
            <a:r>
              <a:rPr lang="de-DE" b="1" dirty="0" smtClean="0"/>
              <a:t> </a:t>
            </a:r>
            <a:r>
              <a:rPr lang="de-DE" b="1" dirty="0" err="1"/>
              <a:t>history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Nias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5085184"/>
            <a:ext cx="6400800" cy="792088"/>
          </a:xfrm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Erik Zobel</a:t>
            </a: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115616" y="332656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Towards the next 40 years of Southeast Asian Studies in Frankfurt.</a:t>
            </a:r>
          </a:p>
          <a:p>
            <a:pPr algn="ctr"/>
            <a:r>
              <a:rPr lang="en-US" dirty="0" smtClean="0"/>
              <a:t>Symposium in </a:t>
            </a:r>
            <a:r>
              <a:rPr lang="en-US" dirty="0" err="1" smtClean="0"/>
              <a:t>honour</a:t>
            </a:r>
            <a:r>
              <a:rPr lang="en-US" dirty="0" smtClean="0"/>
              <a:t> of Bernd Nothofer</a:t>
            </a:r>
          </a:p>
          <a:p>
            <a:pPr algn="ctr"/>
            <a:r>
              <a:rPr lang="en-US" dirty="0" smtClean="0"/>
              <a:t>Frankfurt, 19 Dec 2021</a:t>
            </a:r>
            <a:endParaRPr lang="de-DE" dirty="0"/>
          </a:p>
        </p:txBody>
      </p:sp>
      <p:pic>
        <p:nvPicPr>
          <p:cNvPr id="5" name="Grafik 4" descr="kominfo-antarafoto-atraksi-lompat-batu-nias-120919-sp-2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420888"/>
            <a:ext cx="3816424" cy="2537552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364088" y="4725144"/>
            <a:ext cx="10775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solidFill>
                  <a:schemeClr val="bg1"/>
                </a:solidFill>
              </a:rPr>
              <a:t>© ANTARA FOTO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PMP</a:t>
            </a:r>
            <a:r>
              <a:rPr lang="de-DE" dirty="0" smtClean="0"/>
              <a:t> </a:t>
            </a:r>
            <a:r>
              <a:rPr lang="de-DE" dirty="0" err="1" smtClean="0"/>
              <a:t>sound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- </a:t>
            </a:r>
            <a:r>
              <a:rPr lang="de-DE" dirty="0" err="1" smtClean="0"/>
              <a:t>Consonants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46856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66528"/>
                <a:gridCol w="1440160"/>
                <a:gridCol w="1368152"/>
                <a:gridCol w="1224136"/>
                <a:gridCol w="1152128"/>
                <a:gridCol w="1378496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labial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apical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palatal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velar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uvular</a:t>
                      </a:r>
                      <a:r>
                        <a:rPr lang="de-DE" dirty="0" smtClean="0"/>
                        <a:t>/</a:t>
                      </a:r>
                    </a:p>
                    <a:p>
                      <a:r>
                        <a:rPr lang="de-DE" dirty="0" smtClean="0"/>
                        <a:t>glottal</a:t>
                      </a:r>
                      <a:endParaRPr lang="de-DE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voiceless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stop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*c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*q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voiced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stop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fricative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*j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*h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nasal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*ñ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*ŋ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trill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lateral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semivowel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*w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PMP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Nias</a:t>
            </a:r>
            <a:r>
              <a:rPr lang="de-DE" dirty="0" smtClean="0"/>
              <a:t> - </a:t>
            </a:r>
            <a:r>
              <a:rPr lang="de-DE" dirty="0" err="1" smtClean="0"/>
              <a:t>Vowels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400" b="1" dirty="0" smtClean="0"/>
              <a:t>Basic </a:t>
            </a:r>
            <a:r>
              <a:rPr lang="de-DE" sz="2400" b="1" dirty="0" err="1" smtClean="0"/>
              <a:t>vowel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reflexes</a:t>
            </a:r>
            <a:endParaRPr lang="de-DE" sz="2400" b="1" dirty="0" smtClean="0"/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*a &gt; </a:t>
            </a:r>
            <a:r>
              <a:rPr lang="de-DE" sz="2400" i="1" dirty="0" smtClean="0"/>
              <a:t>a</a:t>
            </a:r>
            <a:r>
              <a:rPr lang="de-DE" sz="2400" dirty="0" smtClean="0"/>
              <a:t>	*</a:t>
            </a:r>
            <a:r>
              <a:rPr lang="de-DE" sz="2400" dirty="0" err="1" smtClean="0"/>
              <a:t>sawa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saŵa</a:t>
            </a:r>
            <a:endParaRPr lang="de-DE" sz="2400" dirty="0" smtClean="0"/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*i &gt; </a:t>
            </a:r>
            <a:r>
              <a:rPr lang="de-DE" sz="2400" i="1" dirty="0" smtClean="0"/>
              <a:t>i</a:t>
            </a:r>
            <a:r>
              <a:rPr lang="de-DE" sz="2400" dirty="0" smtClean="0"/>
              <a:t>	*</a:t>
            </a:r>
            <a:r>
              <a:rPr lang="de-DE" sz="2400" dirty="0" err="1" smtClean="0"/>
              <a:t>piliq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fili</a:t>
            </a:r>
            <a:endParaRPr lang="de-DE" sz="2400" dirty="0" smtClean="0"/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*u &gt; </a:t>
            </a:r>
            <a:r>
              <a:rPr lang="de-DE" sz="2400" i="1" dirty="0" smtClean="0"/>
              <a:t>u</a:t>
            </a:r>
            <a:r>
              <a:rPr lang="de-DE" sz="2400" dirty="0" smtClean="0"/>
              <a:t>	*</a:t>
            </a:r>
            <a:r>
              <a:rPr lang="de-DE" sz="2400" dirty="0" err="1" smtClean="0"/>
              <a:t>bunuq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bunu</a:t>
            </a:r>
            <a:endParaRPr lang="de-DE" sz="2400" dirty="0" smtClean="0"/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*ə &gt; </a:t>
            </a:r>
            <a:r>
              <a:rPr lang="de-DE" sz="2400" i="1" dirty="0" smtClean="0"/>
              <a:t>ö</a:t>
            </a:r>
            <a:r>
              <a:rPr lang="de-DE" sz="2400" dirty="0" smtClean="0"/>
              <a:t>	*</a:t>
            </a:r>
            <a:r>
              <a:rPr lang="de-DE" sz="2400" dirty="0" err="1" smtClean="0"/>
              <a:t>ənəm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önö</a:t>
            </a:r>
            <a:endParaRPr lang="de-DE" sz="2400" dirty="0" smtClean="0"/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*-</a:t>
            </a:r>
            <a:r>
              <a:rPr lang="de-DE" sz="2400" dirty="0" err="1" smtClean="0"/>
              <a:t>ay</a:t>
            </a:r>
            <a:r>
              <a:rPr lang="de-DE" sz="2400" dirty="0" smtClean="0"/>
              <a:t> &gt; </a:t>
            </a:r>
            <a:r>
              <a:rPr lang="de-DE" sz="2400" i="1" dirty="0" smtClean="0"/>
              <a:t>-e	</a:t>
            </a:r>
            <a:r>
              <a:rPr lang="de-DE" sz="2400" dirty="0" smtClean="0"/>
              <a:t>*</a:t>
            </a:r>
            <a:r>
              <a:rPr lang="de-DE" sz="2400" dirty="0" err="1" smtClean="0"/>
              <a:t>mat</a:t>
            </a:r>
            <a:r>
              <a:rPr lang="de-DE" sz="2400" b="1" dirty="0" err="1" smtClean="0">
                <a:solidFill>
                  <a:srgbClr val="C00000"/>
                </a:solidFill>
              </a:rPr>
              <a:t>ay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mat</a:t>
            </a:r>
            <a:r>
              <a:rPr lang="de-DE" sz="2400" b="1" i="1" dirty="0" err="1" smtClean="0">
                <a:solidFill>
                  <a:srgbClr val="C00000"/>
                </a:solidFill>
              </a:rPr>
              <a:t>e</a:t>
            </a:r>
            <a:endParaRPr lang="de-DE" sz="2400" b="1" dirty="0" smtClean="0">
              <a:solidFill>
                <a:srgbClr val="C00000"/>
              </a:solidFill>
            </a:endParaRPr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*-</a:t>
            </a:r>
            <a:r>
              <a:rPr lang="de-DE" sz="2400" dirty="0" err="1" smtClean="0"/>
              <a:t>aw</a:t>
            </a:r>
            <a:r>
              <a:rPr lang="de-DE" sz="2400" dirty="0" smtClean="0"/>
              <a:t> &gt; </a:t>
            </a:r>
            <a:r>
              <a:rPr lang="de-DE" sz="2400" i="1" dirty="0" smtClean="0"/>
              <a:t>-ö</a:t>
            </a:r>
            <a:r>
              <a:rPr lang="de-DE" sz="2400" dirty="0" smtClean="0"/>
              <a:t>	*</a:t>
            </a:r>
            <a:r>
              <a:rPr lang="en-US" sz="2400" dirty="0" err="1" smtClean="0"/>
              <a:t>bañ</a:t>
            </a:r>
            <a:r>
              <a:rPr lang="en-US" sz="2400" b="1" dirty="0" err="1" smtClean="0">
                <a:solidFill>
                  <a:srgbClr val="C00000"/>
                </a:solidFill>
              </a:rPr>
              <a:t>aw</a:t>
            </a:r>
            <a:r>
              <a:rPr lang="en-US" sz="2400" dirty="0" smtClean="0"/>
              <a:t>	&gt; </a:t>
            </a:r>
            <a:r>
              <a:rPr lang="en-US" sz="2400" i="1" dirty="0" err="1" smtClean="0"/>
              <a:t>ban</a:t>
            </a:r>
            <a:r>
              <a:rPr lang="en-US" sz="2400" b="1" i="1" dirty="0" err="1" smtClean="0">
                <a:solidFill>
                  <a:srgbClr val="C00000"/>
                </a:solidFill>
              </a:rPr>
              <a:t>ö</a:t>
            </a:r>
            <a:endParaRPr lang="de-DE" sz="2400" b="1" dirty="0" smtClean="0">
              <a:solidFill>
                <a:srgbClr val="C00000"/>
              </a:solidFill>
            </a:endParaRPr>
          </a:p>
          <a:p>
            <a:pPr>
              <a:tabLst>
                <a:tab pos="2880000" algn="l"/>
                <a:tab pos="3960000" algn="l"/>
              </a:tabLst>
            </a:pPr>
            <a:r>
              <a:rPr lang="de-DE" sz="2400" dirty="0" smtClean="0"/>
              <a:t>*-</a:t>
            </a:r>
            <a:r>
              <a:rPr lang="de-DE" sz="2400" dirty="0" err="1" smtClean="0"/>
              <a:t>uy</a:t>
            </a:r>
            <a:r>
              <a:rPr lang="de-DE" sz="2400" dirty="0" smtClean="0"/>
              <a:t>, *-</a:t>
            </a:r>
            <a:r>
              <a:rPr lang="de-DE" sz="2400" dirty="0" err="1" smtClean="0"/>
              <a:t>iw</a:t>
            </a:r>
            <a:r>
              <a:rPr lang="de-DE" sz="2400" dirty="0" smtClean="0"/>
              <a:t> &gt; </a:t>
            </a:r>
            <a:r>
              <a:rPr lang="de-DE" sz="2400" i="1" dirty="0" smtClean="0"/>
              <a:t>i</a:t>
            </a:r>
            <a:r>
              <a:rPr lang="de-DE" sz="2400" dirty="0" smtClean="0"/>
              <a:t>	*</a:t>
            </a:r>
            <a:r>
              <a:rPr lang="de-DE" sz="2400" dirty="0" err="1" smtClean="0"/>
              <a:t>bab</a:t>
            </a:r>
            <a:r>
              <a:rPr lang="de-DE" sz="2400" b="1" dirty="0" err="1" smtClean="0">
                <a:solidFill>
                  <a:srgbClr val="C00000"/>
                </a:solidFill>
              </a:rPr>
              <a:t>uy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baw</a:t>
            </a:r>
            <a:r>
              <a:rPr lang="de-DE" sz="2400" b="1" i="1" dirty="0" err="1" smtClean="0">
                <a:solidFill>
                  <a:srgbClr val="C00000"/>
                </a:solidFill>
              </a:rPr>
              <a:t>i</a:t>
            </a:r>
            <a:r>
              <a:rPr lang="de-DE" sz="2400" dirty="0" smtClean="0"/>
              <a:t>; *</a:t>
            </a:r>
            <a:r>
              <a:rPr lang="de-DE" sz="2400" dirty="0" err="1" smtClean="0"/>
              <a:t>laR</a:t>
            </a:r>
            <a:r>
              <a:rPr lang="de-DE" sz="2400" b="1" dirty="0" err="1" smtClean="0">
                <a:solidFill>
                  <a:srgbClr val="C00000"/>
                </a:solidFill>
              </a:rPr>
              <a:t>iw</a:t>
            </a:r>
            <a:r>
              <a:rPr lang="de-DE" sz="2400" dirty="0" smtClean="0"/>
              <a:t> &gt; </a:t>
            </a:r>
            <a:r>
              <a:rPr lang="de-DE" sz="2400" i="1" dirty="0" err="1" smtClean="0"/>
              <a:t>lo</a:t>
            </a:r>
            <a:r>
              <a:rPr lang="de-DE" sz="2400" b="1" i="1" dirty="0" err="1" smtClean="0">
                <a:solidFill>
                  <a:srgbClr val="C00000"/>
                </a:solidFill>
              </a:rPr>
              <a:t>i</a:t>
            </a:r>
            <a:endParaRPr lang="de-DE" sz="2400" b="1" i="1" dirty="0" smtClean="0">
              <a:solidFill>
                <a:srgbClr val="C00000"/>
              </a:solidFill>
            </a:endParaRPr>
          </a:p>
          <a:p>
            <a:pPr>
              <a:tabLst>
                <a:tab pos="2880000" algn="l"/>
              </a:tabLst>
            </a:pP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Note: *a, *u, *ə &gt; </a:t>
            </a:r>
            <a:r>
              <a:rPr lang="de-DE" sz="2400" b="1" i="1" dirty="0" smtClean="0">
                <a:solidFill>
                  <a:srgbClr val="C00000"/>
                </a:solidFill>
              </a:rPr>
              <a:t>o</a:t>
            </a:r>
            <a:r>
              <a:rPr lang="de-DE" sz="2400" dirty="0" smtClean="0"/>
              <a:t> in </a:t>
            </a:r>
            <a:r>
              <a:rPr lang="de-DE" sz="2400" dirty="0" err="1" smtClean="0"/>
              <a:t>certain</a:t>
            </a:r>
            <a:r>
              <a:rPr lang="de-DE" sz="2400" dirty="0" smtClean="0"/>
              <a:t> </a:t>
            </a:r>
            <a:r>
              <a:rPr lang="de-DE" sz="2400" dirty="0" err="1" smtClean="0"/>
              <a:t>environments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PMP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Nias</a:t>
            </a:r>
            <a:r>
              <a:rPr lang="de-DE" dirty="0" smtClean="0"/>
              <a:t> - </a:t>
            </a:r>
            <a:r>
              <a:rPr lang="de-DE" dirty="0" err="1" smtClean="0"/>
              <a:t>Consonants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618856" cy="639762"/>
          </a:xfrm>
        </p:spPr>
        <p:txBody>
          <a:bodyPr>
            <a:normAutofit/>
          </a:bodyPr>
          <a:lstStyle/>
          <a:p>
            <a:r>
              <a:rPr lang="de-DE" sz="2800" dirty="0" err="1" smtClean="0"/>
              <a:t>One-to-one</a:t>
            </a:r>
            <a:r>
              <a:rPr lang="de-DE" sz="2800" dirty="0" smtClean="0"/>
              <a:t> </a:t>
            </a:r>
            <a:r>
              <a:rPr lang="de-DE" sz="2800" dirty="0" err="1" smtClean="0"/>
              <a:t>reflexes</a:t>
            </a:r>
            <a:endParaRPr lang="de-DE" sz="28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2792" cy="3951288"/>
          </a:xfrm>
        </p:spPr>
        <p:txBody>
          <a:bodyPr>
            <a:normAutofit/>
          </a:bodyPr>
          <a:lstStyle/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*p	&gt; </a:t>
            </a:r>
            <a:r>
              <a:rPr lang="de-DE" i="1" dirty="0" smtClean="0"/>
              <a:t>f</a:t>
            </a:r>
            <a:r>
              <a:rPr lang="de-DE" dirty="0" smtClean="0"/>
              <a:t>	*</a:t>
            </a:r>
            <a:r>
              <a:rPr lang="de-DE" b="1" dirty="0" err="1" smtClean="0">
                <a:solidFill>
                  <a:srgbClr val="C00000"/>
                </a:solidFill>
              </a:rPr>
              <a:t>p</a:t>
            </a:r>
            <a:r>
              <a:rPr lang="de-DE" dirty="0" err="1" smtClean="0"/>
              <a:t>itu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f</a:t>
            </a:r>
            <a:r>
              <a:rPr lang="de-DE" i="1" dirty="0" err="1" smtClean="0"/>
              <a:t>itu</a:t>
            </a:r>
            <a:endParaRPr lang="de-DE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*t	&gt; </a:t>
            </a:r>
            <a:r>
              <a:rPr lang="de-DE" i="1" dirty="0" smtClean="0"/>
              <a:t>t	</a:t>
            </a:r>
            <a:r>
              <a:rPr lang="de-DE" dirty="0" smtClean="0"/>
              <a:t>*</a:t>
            </a:r>
            <a:r>
              <a:rPr lang="de-DE" dirty="0" err="1" smtClean="0"/>
              <a:t>tanəq</a:t>
            </a:r>
            <a:r>
              <a:rPr lang="de-DE" dirty="0" smtClean="0"/>
              <a:t>	&gt; </a:t>
            </a:r>
            <a:r>
              <a:rPr lang="de-DE" i="1" dirty="0" err="1" smtClean="0"/>
              <a:t>tanö</a:t>
            </a:r>
            <a:endParaRPr lang="de-DE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*k	&gt; </a:t>
            </a:r>
            <a:r>
              <a:rPr lang="de-DE" i="1" dirty="0" smtClean="0"/>
              <a:t>'</a:t>
            </a:r>
            <a:r>
              <a:rPr lang="de-DE" dirty="0" smtClean="0"/>
              <a:t>	*</a:t>
            </a:r>
            <a:r>
              <a:rPr lang="de-DE" dirty="0" err="1" smtClean="0"/>
              <a:t>ta</a:t>
            </a:r>
            <a:r>
              <a:rPr lang="de-DE" b="1" dirty="0" err="1" smtClean="0">
                <a:solidFill>
                  <a:srgbClr val="C00000"/>
                </a:solidFill>
              </a:rPr>
              <a:t>k</a:t>
            </a:r>
            <a:r>
              <a:rPr lang="de-DE" dirty="0" err="1" smtClean="0"/>
              <a:t>ut</a:t>
            </a:r>
            <a:r>
              <a:rPr lang="de-DE" dirty="0" smtClean="0"/>
              <a:t>	&gt; </a:t>
            </a:r>
            <a:r>
              <a:rPr lang="de-DE" i="1" dirty="0" err="1" smtClean="0"/>
              <a:t>ta</a:t>
            </a:r>
            <a:r>
              <a:rPr lang="de-DE" b="1" i="1" dirty="0" err="1" smtClean="0">
                <a:solidFill>
                  <a:srgbClr val="C00000"/>
                </a:solidFill>
              </a:rPr>
              <a:t>'</a:t>
            </a:r>
            <a:r>
              <a:rPr lang="de-DE" i="1" dirty="0" err="1" smtClean="0"/>
              <a:t>u</a:t>
            </a:r>
            <a:endParaRPr lang="de-DE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*m	&gt; </a:t>
            </a:r>
            <a:r>
              <a:rPr lang="de-DE" i="1" dirty="0" smtClean="0"/>
              <a:t>m	</a:t>
            </a:r>
            <a:r>
              <a:rPr lang="de-DE" dirty="0" smtClean="0"/>
              <a:t>*</a:t>
            </a:r>
            <a:r>
              <a:rPr lang="de-DE" dirty="0" err="1" smtClean="0"/>
              <a:t>matay</a:t>
            </a:r>
            <a:r>
              <a:rPr lang="de-DE" dirty="0" smtClean="0"/>
              <a:t>	&gt; </a:t>
            </a:r>
            <a:r>
              <a:rPr lang="de-DE" i="1" dirty="0" err="1" smtClean="0"/>
              <a:t>mate</a:t>
            </a:r>
            <a:endParaRPr lang="de-DE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i="1" dirty="0" smtClean="0"/>
              <a:t>*</a:t>
            </a:r>
            <a:r>
              <a:rPr lang="de-DE" dirty="0" smtClean="0"/>
              <a:t>ŋ	&gt; </a:t>
            </a:r>
            <a:r>
              <a:rPr lang="de-DE" i="1" dirty="0" err="1" smtClean="0"/>
              <a:t>ng</a:t>
            </a:r>
            <a:r>
              <a:rPr lang="de-DE" i="1" dirty="0" smtClean="0"/>
              <a:t>	</a:t>
            </a:r>
            <a:r>
              <a:rPr lang="de-DE" dirty="0" smtClean="0"/>
              <a:t>*</a:t>
            </a:r>
            <a:r>
              <a:rPr lang="de-DE" dirty="0" err="1" smtClean="0"/>
              <a:t>haŋin</a:t>
            </a:r>
            <a:r>
              <a:rPr lang="de-DE" dirty="0" smtClean="0"/>
              <a:t>	&gt; </a:t>
            </a:r>
            <a:r>
              <a:rPr lang="de-DE" i="1" dirty="0" err="1" smtClean="0"/>
              <a:t>angi</a:t>
            </a:r>
            <a:endParaRPr lang="de-DE" dirty="0" smtClean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4644008" y="2132856"/>
            <a:ext cx="4042792" cy="3951288"/>
          </a:xfrm>
        </p:spPr>
        <p:txBody>
          <a:bodyPr>
            <a:normAutofit/>
          </a:bodyPr>
          <a:lstStyle/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*l	&gt; </a:t>
            </a:r>
            <a:r>
              <a:rPr lang="de-DE" i="1" dirty="0" smtClean="0"/>
              <a:t>l</a:t>
            </a:r>
            <a:r>
              <a:rPr lang="de-DE" dirty="0" smtClean="0"/>
              <a:t>	*</a:t>
            </a:r>
            <a:r>
              <a:rPr lang="de-DE" dirty="0" err="1" smtClean="0"/>
              <a:t>lima</a:t>
            </a:r>
            <a:r>
              <a:rPr lang="de-DE" dirty="0" smtClean="0"/>
              <a:t>	&gt; </a:t>
            </a:r>
            <a:r>
              <a:rPr lang="de-DE" i="1" dirty="0" err="1" smtClean="0"/>
              <a:t>lima</a:t>
            </a:r>
            <a:endParaRPr lang="de-DE" i="1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*r	&gt; </a:t>
            </a:r>
            <a:r>
              <a:rPr lang="de-DE" i="1" dirty="0" smtClean="0"/>
              <a:t>r</a:t>
            </a:r>
            <a:r>
              <a:rPr lang="de-DE" dirty="0" smtClean="0"/>
              <a:t>	*</a:t>
            </a:r>
            <a:r>
              <a:rPr lang="de-DE" dirty="0" err="1" smtClean="0"/>
              <a:t>garut</a:t>
            </a:r>
            <a:r>
              <a:rPr lang="de-DE" dirty="0" smtClean="0"/>
              <a:t>	&gt; </a:t>
            </a:r>
            <a:r>
              <a:rPr lang="de-DE" i="1" dirty="0" err="1" smtClean="0"/>
              <a:t>kharu</a:t>
            </a:r>
            <a:endParaRPr lang="de-DE" i="1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*y	&gt; </a:t>
            </a:r>
            <a:r>
              <a:rPr lang="de-DE" i="1" dirty="0" smtClean="0"/>
              <a:t>y</a:t>
            </a:r>
            <a:r>
              <a:rPr lang="de-DE" dirty="0" smtClean="0"/>
              <a:t>	*</a:t>
            </a:r>
            <a:r>
              <a:rPr lang="de-DE" dirty="0" err="1" smtClean="0"/>
              <a:t>layaR</a:t>
            </a:r>
            <a:r>
              <a:rPr lang="de-DE" dirty="0" smtClean="0"/>
              <a:t>	&gt; </a:t>
            </a:r>
            <a:r>
              <a:rPr lang="de-DE" i="1" dirty="0" err="1" smtClean="0"/>
              <a:t>loyo</a:t>
            </a:r>
            <a:endParaRPr lang="de-DE" i="1" dirty="0" smtClean="0"/>
          </a:p>
          <a:p>
            <a:pPr>
              <a:tabLst>
                <a:tab pos="792000" algn="l"/>
                <a:tab pos="1620000" algn="l"/>
                <a:tab pos="2700000" algn="l"/>
              </a:tabLst>
            </a:pPr>
            <a:r>
              <a:rPr lang="de-DE" dirty="0" smtClean="0"/>
              <a:t>*w	&gt; </a:t>
            </a:r>
            <a:r>
              <a:rPr lang="de-DE" i="1" dirty="0" smtClean="0"/>
              <a:t>ŵ	</a:t>
            </a:r>
            <a:r>
              <a:rPr lang="de-DE" dirty="0" smtClean="0"/>
              <a:t>*</a:t>
            </a:r>
            <a:r>
              <a:rPr lang="de-DE" dirty="0" err="1" smtClean="0"/>
              <a:t>siwa</a:t>
            </a:r>
            <a:r>
              <a:rPr lang="de-DE" dirty="0" smtClean="0"/>
              <a:t>	&gt; </a:t>
            </a:r>
            <a:r>
              <a:rPr lang="de-DE" i="1" dirty="0" err="1" smtClean="0"/>
              <a:t>siŵa</a:t>
            </a:r>
            <a:endParaRPr lang="de-DE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prstClr val="black"/>
                </a:solidFill>
              </a:rPr>
              <a:t>From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PMP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to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Nias</a:t>
            </a:r>
            <a:r>
              <a:rPr lang="de-DE" dirty="0" smtClean="0">
                <a:solidFill>
                  <a:prstClr val="black"/>
                </a:solidFill>
              </a:rPr>
              <a:t> - </a:t>
            </a:r>
            <a:r>
              <a:rPr lang="de-DE" dirty="0" err="1" smtClean="0">
                <a:solidFill>
                  <a:prstClr val="black"/>
                </a:solidFill>
              </a:rPr>
              <a:t>Consonants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Conditioned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/</a:t>
            </a:r>
            <a:r>
              <a:rPr lang="de-DE" dirty="0" err="1" smtClean="0"/>
              <a:t>mergers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7787208" cy="3951288"/>
          </a:xfrm>
        </p:spPr>
        <p:txBody>
          <a:bodyPr/>
          <a:lstStyle/>
          <a:p>
            <a:pPr>
              <a:spcAft>
                <a:spcPts val="600"/>
              </a:spcAft>
              <a:tabLst>
                <a:tab pos="1188000" algn="l"/>
                <a:tab pos="3240000" algn="l"/>
                <a:tab pos="4320000" algn="l"/>
              </a:tabLst>
            </a:pPr>
            <a:r>
              <a:rPr lang="de-DE" dirty="0" smtClean="0"/>
              <a:t>*b	&gt; </a:t>
            </a:r>
            <a:r>
              <a:rPr lang="de-DE" i="1" dirty="0" smtClean="0"/>
              <a:t>b</a:t>
            </a:r>
            <a:r>
              <a:rPr lang="de-DE" dirty="0" smtClean="0"/>
              <a:t> (</a:t>
            </a:r>
            <a:r>
              <a:rPr lang="de-DE" dirty="0" err="1" smtClean="0"/>
              <a:t>initial</a:t>
            </a:r>
            <a:r>
              <a:rPr lang="de-DE" dirty="0" smtClean="0"/>
              <a:t>)	*</a:t>
            </a:r>
            <a:r>
              <a:rPr lang="de-DE" b="1" dirty="0" err="1" smtClean="0">
                <a:solidFill>
                  <a:srgbClr val="C00000"/>
                </a:solidFill>
              </a:rPr>
              <a:t>b</a:t>
            </a:r>
            <a:r>
              <a:rPr lang="de-DE" dirty="0" err="1" smtClean="0"/>
              <a:t>uaq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b</a:t>
            </a:r>
            <a:r>
              <a:rPr lang="de-DE" i="1" dirty="0" err="1" smtClean="0"/>
              <a:t>ua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&gt; </a:t>
            </a:r>
            <a:r>
              <a:rPr lang="de-DE" i="1" dirty="0" smtClean="0"/>
              <a:t>w</a:t>
            </a:r>
            <a:r>
              <a:rPr lang="de-DE" dirty="0" smtClean="0"/>
              <a:t> (medial)	*</a:t>
            </a:r>
            <a:r>
              <a:rPr lang="de-DE" dirty="0" err="1" smtClean="0"/>
              <a:t>tə</a:t>
            </a:r>
            <a:r>
              <a:rPr lang="de-DE" b="1" dirty="0" err="1" smtClean="0">
                <a:solidFill>
                  <a:srgbClr val="C00000"/>
                </a:solidFill>
              </a:rPr>
              <a:t>b</a:t>
            </a:r>
            <a:r>
              <a:rPr lang="de-DE" dirty="0" err="1" smtClean="0"/>
              <a:t>uh</a:t>
            </a:r>
            <a:r>
              <a:rPr lang="de-DE" dirty="0" smtClean="0"/>
              <a:t>	&gt; </a:t>
            </a:r>
            <a:r>
              <a:rPr lang="de-DE" i="1" dirty="0" err="1" smtClean="0"/>
              <a:t>tö</a:t>
            </a:r>
            <a:r>
              <a:rPr lang="de-DE" b="1" i="1" dirty="0" err="1" smtClean="0">
                <a:solidFill>
                  <a:srgbClr val="C00000"/>
                </a:solidFill>
              </a:rPr>
              <a:t>w</a:t>
            </a:r>
            <a:r>
              <a:rPr lang="de-DE" i="1" dirty="0" err="1" smtClean="0"/>
              <a:t>u</a:t>
            </a:r>
            <a:r>
              <a:rPr lang="de-DE" dirty="0" smtClean="0"/>
              <a:t>	 	</a:t>
            </a:r>
          </a:p>
          <a:p>
            <a:pPr>
              <a:spcAft>
                <a:spcPts val="600"/>
              </a:spcAft>
              <a:tabLst>
                <a:tab pos="1188000" algn="l"/>
                <a:tab pos="3240000" algn="l"/>
                <a:tab pos="4320000" algn="l"/>
              </a:tabLst>
            </a:pPr>
            <a:r>
              <a:rPr lang="de-DE" dirty="0" smtClean="0"/>
              <a:t>*d/*z	&gt; </a:t>
            </a:r>
            <a:r>
              <a:rPr lang="de-DE" i="1" dirty="0" smtClean="0"/>
              <a:t>d</a:t>
            </a:r>
            <a:r>
              <a:rPr lang="de-DE" dirty="0" smtClean="0"/>
              <a:t> (</a:t>
            </a:r>
            <a:r>
              <a:rPr lang="de-DE" dirty="0" err="1" smtClean="0"/>
              <a:t>initial</a:t>
            </a:r>
            <a:r>
              <a:rPr lang="de-DE" dirty="0" smtClean="0"/>
              <a:t>)	*</a:t>
            </a:r>
            <a:r>
              <a:rPr lang="de-DE" b="1" dirty="0" err="1" smtClean="0">
                <a:solidFill>
                  <a:srgbClr val="C00000"/>
                </a:solidFill>
              </a:rPr>
              <a:t>d</a:t>
            </a:r>
            <a:r>
              <a:rPr lang="de-DE" dirty="0" err="1" smtClean="0"/>
              <a:t>aRaq</a:t>
            </a:r>
            <a:r>
              <a:rPr lang="de-DE" dirty="0" smtClean="0"/>
              <a:t>	&gt; </a:t>
            </a:r>
            <a:r>
              <a:rPr lang="de-DE" b="1" i="1" dirty="0" smtClean="0">
                <a:solidFill>
                  <a:srgbClr val="C00000"/>
                </a:solidFill>
              </a:rPr>
              <a:t>d</a:t>
            </a:r>
            <a:r>
              <a:rPr lang="de-DE" i="1" dirty="0" smtClean="0"/>
              <a:t>o</a:t>
            </a:r>
            <a:r>
              <a:rPr lang="de-DE" dirty="0" smtClean="0"/>
              <a:t>; *</a:t>
            </a:r>
            <a:r>
              <a:rPr lang="de-DE" b="1" dirty="0" err="1" smtClean="0">
                <a:solidFill>
                  <a:srgbClr val="C00000"/>
                </a:solidFill>
              </a:rPr>
              <a:t>z</a:t>
            </a:r>
            <a:r>
              <a:rPr lang="de-DE" dirty="0" err="1" smtClean="0"/>
              <a:t>ukut</a:t>
            </a:r>
            <a:r>
              <a:rPr lang="de-DE" dirty="0" smtClean="0"/>
              <a:t> &gt; </a:t>
            </a:r>
            <a:r>
              <a:rPr lang="de-DE" b="1" i="1" dirty="0" err="1" smtClean="0">
                <a:solidFill>
                  <a:srgbClr val="C00000"/>
                </a:solidFill>
              </a:rPr>
              <a:t>d</a:t>
            </a:r>
            <a:r>
              <a:rPr lang="de-DE" i="1" dirty="0" err="1" smtClean="0"/>
              <a:t>u'u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	&gt; </a:t>
            </a:r>
            <a:r>
              <a:rPr lang="de-DE" i="1" dirty="0" smtClean="0"/>
              <a:t>r</a:t>
            </a:r>
            <a:r>
              <a:rPr lang="de-DE" dirty="0" smtClean="0"/>
              <a:t> (medial) 	*</a:t>
            </a:r>
            <a:r>
              <a:rPr lang="de-DE" dirty="0" err="1" smtClean="0"/>
              <a:t>qu</a:t>
            </a:r>
            <a:r>
              <a:rPr lang="de-DE" b="1" dirty="0" err="1" smtClean="0">
                <a:solidFill>
                  <a:srgbClr val="C00000"/>
                </a:solidFill>
              </a:rPr>
              <a:t>d</a:t>
            </a:r>
            <a:r>
              <a:rPr lang="de-DE" dirty="0" err="1" smtClean="0"/>
              <a:t>aŋ</a:t>
            </a:r>
            <a:r>
              <a:rPr lang="de-DE" dirty="0" smtClean="0"/>
              <a:t>	&gt; </a:t>
            </a:r>
            <a:r>
              <a:rPr lang="de-DE" i="1" dirty="0" err="1" smtClean="0"/>
              <a:t>u</a:t>
            </a:r>
            <a:r>
              <a:rPr lang="de-DE" b="1" i="1" dirty="0" err="1" smtClean="0">
                <a:solidFill>
                  <a:srgbClr val="C00000"/>
                </a:solidFill>
              </a:rPr>
              <a:t>r</a:t>
            </a:r>
            <a:r>
              <a:rPr lang="de-DE" i="1" dirty="0" err="1" smtClean="0"/>
              <a:t>o</a:t>
            </a:r>
            <a:r>
              <a:rPr lang="de-DE" dirty="0" smtClean="0"/>
              <a:t>; *</a:t>
            </a:r>
            <a:r>
              <a:rPr lang="de-DE" dirty="0" err="1" smtClean="0"/>
              <a:t>ta</a:t>
            </a:r>
            <a:r>
              <a:rPr lang="de-DE" b="1" dirty="0" err="1" smtClean="0">
                <a:solidFill>
                  <a:srgbClr val="C00000"/>
                </a:solidFill>
              </a:rPr>
              <a:t>z</a:t>
            </a:r>
            <a:r>
              <a:rPr lang="de-DE" dirty="0" err="1" smtClean="0"/>
              <a:t>əm</a:t>
            </a:r>
            <a:r>
              <a:rPr lang="de-DE" dirty="0" smtClean="0"/>
              <a:t> &gt; </a:t>
            </a:r>
            <a:r>
              <a:rPr lang="de-DE" i="1" dirty="0" err="1" smtClean="0"/>
              <a:t>ta</a:t>
            </a:r>
            <a:r>
              <a:rPr lang="de-DE" b="1" i="1" dirty="0" err="1" smtClean="0">
                <a:solidFill>
                  <a:srgbClr val="C00000"/>
                </a:solidFill>
              </a:rPr>
              <a:t>r</a:t>
            </a:r>
            <a:r>
              <a:rPr lang="de-DE" i="1" dirty="0" err="1" smtClean="0"/>
              <a:t>ö</a:t>
            </a:r>
            <a:endParaRPr lang="de-DE" dirty="0" smtClean="0"/>
          </a:p>
          <a:p>
            <a:pPr>
              <a:tabLst>
                <a:tab pos="1188000" algn="l"/>
                <a:tab pos="3240000" algn="l"/>
                <a:tab pos="4320000" algn="l"/>
              </a:tabLst>
            </a:pPr>
            <a:r>
              <a:rPr lang="de-DE" dirty="0" smtClean="0"/>
              <a:t>*g/*j	</a:t>
            </a:r>
            <a:r>
              <a:rPr lang="de-DE" i="1" dirty="0" smtClean="0"/>
              <a:t>&gt; </a:t>
            </a:r>
            <a:r>
              <a:rPr lang="de-DE" i="1" dirty="0" err="1" smtClean="0"/>
              <a:t>kh</a:t>
            </a:r>
            <a:r>
              <a:rPr lang="de-DE" dirty="0" smtClean="0"/>
              <a:t>	*</a:t>
            </a:r>
            <a:r>
              <a:rPr lang="de-DE" dirty="0" err="1" smtClean="0"/>
              <a:t>pa</a:t>
            </a:r>
            <a:r>
              <a:rPr lang="de-DE" b="1" dirty="0" err="1" smtClean="0">
                <a:solidFill>
                  <a:srgbClr val="C00000"/>
                </a:solidFill>
              </a:rPr>
              <a:t>j</a:t>
            </a:r>
            <a:r>
              <a:rPr lang="de-DE" dirty="0" err="1" smtClean="0"/>
              <a:t>ay</a:t>
            </a:r>
            <a:r>
              <a:rPr lang="de-DE" dirty="0" smtClean="0"/>
              <a:t>	&gt; </a:t>
            </a:r>
            <a:r>
              <a:rPr lang="de-DE" i="1" dirty="0" err="1" smtClean="0"/>
              <a:t>fa</a:t>
            </a:r>
            <a:r>
              <a:rPr lang="de-DE" b="1" i="1" dirty="0" err="1" smtClean="0">
                <a:solidFill>
                  <a:srgbClr val="C00000"/>
                </a:solidFill>
              </a:rPr>
              <a:t>kh</a:t>
            </a:r>
            <a:r>
              <a:rPr lang="de-DE" i="1" dirty="0" err="1" smtClean="0"/>
              <a:t>e</a:t>
            </a:r>
            <a:r>
              <a:rPr lang="de-DE" dirty="0" smtClean="0"/>
              <a:t>; *</a:t>
            </a:r>
            <a:r>
              <a:rPr lang="de-DE" dirty="0" err="1" smtClean="0"/>
              <a:t>Ra</a:t>
            </a:r>
            <a:r>
              <a:rPr lang="de-DE" b="1" dirty="0" err="1" smtClean="0">
                <a:solidFill>
                  <a:srgbClr val="C00000"/>
                </a:solidFill>
              </a:rPr>
              <a:t>g</a:t>
            </a:r>
            <a:r>
              <a:rPr lang="de-DE" dirty="0" err="1" smtClean="0"/>
              <a:t>əm</a:t>
            </a:r>
            <a:r>
              <a:rPr lang="de-DE" dirty="0" smtClean="0"/>
              <a:t> &gt; </a:t>
            </a:r>
            <a:r>
              <a:rPr lang="de-DE" i="1" dirty="0" err="1" smtClean="0"/>
              <a:t>o</a:t>
            </a:r>
            <a:r>
              <a:rPr lang="de-DE" b="1" i="1" dirty="0" err="1" smtClean="0">
                <a:solidFill>
                  <a:srgbClr val="C00000"/>
                </a:solidFill>
              </a:rPr>
              <a:t>kh</a:t>
            </a:r>
            <a:r>
              <a:rPr lang="de-DE" i="1" dirty="0" err="1" smtClean="0"/>
              <a:t>ö</a:t>
            </a:r>
            <a:endParaRPr lang="de-DE" dirty="0" smtClean="0"/>
          </a:p>
          <a:p>
            <a:pPr>
              <a:tabLst>
                <a:tab pos="1188000" algn="l"/>
                <a:tab pos="3240000" algn="l"/>
                <a:tab pos="4320000" algn="l"/>
              </a:tabLst>
            </a:pPr>
            <a:r>
              <a:rPr lang="de-DE" dirty="0" smtClean="0"/>
              <a:t>*s/*c	&gt; </a:t>
            </a:r>
            <a:r>
              <a:rPr lang="de-DE" i="1" dirty="0" smtClean="0"/>
              <a:t>s</a:t>
            </a:r>
            <a:r>
              <a:rPr lang="de-DE" dirty="0" smtClean="0"/>
              <a:t>	</a:t>
            </a:r>
            <a:r>
              <a:rPr lang="de-DE" dirty="0" smtClean="0"/>
              <a:t>*</a:t>
            </a:r>
            <a:r>
              <a:rPr lang="de-DE" dirty="0" err="1" smtClean="0"/>
              <a:t>ba</a:t>
            </a:r>
            <a:r>
              <a:rPr lang="de-DE" b="1" dirty="0" err="1" smtClean="0">
                <a:solidFill>
                  <a:srgbClr val="C00000"/>
                </a:solidFill>
              </a:rPr>
              <a:t>s</a:t>
            </a:r>
            <a:r>
              <a:rPr lang="de-DE" dirty="0" err="1" smtClean="0"/>
              <a:t>əq</a:t>
            </a:r>
            <a:r>
              <a:rPr lang="de-DE" dirty="0" smtClean="0"/>
              <a:t>	&gt; </a:t>
            </a:r>
            <a:r>
              <a:rPr lang="de-DE" i="1" dirty="0" smtClean="0"/>
              <a:t>a-</a:t>
            </a:r>
            <a:r>
              <a:rPr lang="de-DE" i="1" dirty="0" err="1" smtClean="0"/>
              <a:t>ba</a:t>
            </a:r>
            <a:r>
              <a:rPr lang="de-DE" b="1" i="1" dirty="0" err="1" smtClean="0">
                <a:solidFill>
                  <a:srgbClr val="C00000"/>
                </a:solidFill>
              </a:rPr>
              <a:t>s</a:t>
            </a:r>
            <a:r>
              <a:rPr lang="de-DE" i="1" dirty="0" err="1" smtClean="0"/>
              <a:t>ö</a:t>
            </a:r>
            <a:r>
              <a:rPr lang="de-DE" dirty="0" smtClean="0"/>
              <a:t>; </a:t>
            </a:r>
            <a:r>
              <a:rPr lang="de-DE" dirty="0" smtClean="0"/>
              <a:t>(*</a:t>
            </a:r>
            <a:r>
              <a:rPr lang="de-DE" dirty="0" err="1" smtClean="0"/>
              <a:t>pa</a:t>
            </a:r>
            <a:r>
              <a:rPr lang="de-DE" b="1" dirty="0" err="1" smtClean="0">
                <a:solidFill>
                  <a:srgbClr val="C00000"/>
                </a:solidFill>
              </a:rPr>
              <a:t>c</a:t>
            </a:r>
            <a:r>
              <a:rPr lang="de-DE" dirty="0" err="1" smtClean="0"/>
              <a:t>ək</a:t>
            </a:r>
            <a:r>
              <a:rPr lang="de-DE" dirty="0" smtClean="0"/>
              <a:t> &gt; </a:t>
            </a:r>
            <a:r>
              <a:rPr lang="de-DE" i="1" dirty="0" err="1" smtClean="0"/>
              <a:t>fa</a:t>
            </a:r>
            <a:r>
              <a:rPr lang="de-DE" b="1" i="1" dirty="0" err="1" smtClean="0">
                <a:solidFill>
                  <a:srgbClr val="C00000"/>
                </a:solidFill>
              </a:rPr>
              <a:t>s</a:t>
            </a:r>
            <a:r>
              <a:rPr lang="de-DE" i="1" dirty="0" err="1" smtClean="0"/>
              <a:t>a</a:t>
            </a:r>
            <a:r>
              <a:rPr lang="de-DE" dirty="0" smtClean="0"/>
              <a:t>)</a:t>
            </a:r>
            <a:endParaRPr lang="de-DE" i="1" dirty="0" smtClean="0"/>
          </a:p>
          <a:p>
            <a:pPr>
              <a:tabLst>
                <a:tab pos="1188000" algn="l"/>
                <a:tab pos="3240000" algn="l"/>
                <a:tab pos="4320000" algn="l"/>
              </a:tabLst>
            </a:pPr>
            <a:r>
              <a:rPr lang="de-DE" dirty="0" smtClean="0"/>
              <a:t>*n/*ñ	&gt; </a:t>
            </a:r>
            <a:r>
              <a:rPr lang="de-DE" i="1" dirty="0" smtClean="0"/>
              <a:t>n	</a:t>
            </a:r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n</a:t>
            </a:r>
            <a:r>
              <a:rPr lang="de-DE" dirty="0" err="1" smtClean="0"/>
              <a:t>a</a:t>
            </a:r>
            <a:r>
              <a:rPr lang="de-DE" b="1" dirty="0" err="1" smtClean="0">
                <a:solidFill>
                  <a:srgbClr val="C00000"/>
                </a:solidFill>
              </a:rPr>
              <a:t>n</a:t>
            </a:r>
            <a:r>
              <a:rPr lang="de-DE" dirty="0" err="1" smtClean="0"/>
              <a:t>aq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n</a:t>
            </a:r>
            <a:r>
              <a:rPr lang="de-DE" i="1" dirty="0" err="1" smtClean="0"/>
              <a:t>a</a:t>
            </a:r>
            <a:r>
              <a:rPr lang="de-DE" b="1" i="1" dirty="0" err="1" smtClean="0">
                <a:solidFill>
                  <a:srgbClr val="C00000"/>
                </a:solidFill>
              </a:rPr>
              <a:t>n</a:t>
            </a:r>
            <a:r>
              <a:rPr lang="de-DE" i="1" dirty="0" err="1" smtClean="0"/>
              <a:t>a</a:t>
            </a:r>
            <a:r>
              <a:rPr lang="de-DE" dirty="0" smtClean="0"/>
              <a:t>; *</a:t>
            </a:r>
            <a:r>
              <a:rPr lang="en-US" dirty="0" err="1" smtClean="0"/>
              <a:t>ba</a:t>
            </a:r>
            <a:r>
              <a:rPr lang="en-US" b="1" dirty="0" err="1" smtClean="0">
                <a:solidFill>
                  <a:srgbClr val="C00000"/>
                </a:solidFill>
              </a:rPr>
              <a:t>ñ</a:t>
            </a:r>
            <a:r>
              <a:rPr lang="en-US" dirty="0" err="1" smtClean="0"/>
              <a:t>aw</a:t>
            </a:r>
            <a:r>
              <a:rPr lang="en-US" dirty="0" smtClean="0"/>
              <a:t> &gt; </a:t>
            </a:r>
            <a:r>
              <a:rPr lang="en-US" i="1" dirty="0" err="1" smtClean="0"/>
              <a:t>ba</a:t>
            </a:r>
            <a:r>
              <a:rPr lang="en-US" b="1" i="1" dirty="0" err="1" smtClean="0">
                <a:solidFill>
                  <a:srgbClr val="C00000"/>
                </a:solidFill>
              </a:rPr>
              <a:t>n</a:t>
            </a:r>
            <a:r>
              <a:rPr lang="en-US" i="1" dirty="0" err="1" smtClean="0"/>
              <a:t>ö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prstClr val="black"/>
                </a:solidFill>
              </a:rPr>
              <a:t>From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PMP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to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Nias</a:t>
            </a:r>
            <a:r>
              <a:rPr lang="de-DE" dirty="0" smtClean="0">
                <a:solidFill>
                  <a:prstClr val="black"/>
                </a:solidFill>
              </a:rPr>
              <a:t> - </a:t>
            </a:r>
            <a:r>
              <a:rPr lang="de-DE" dirty="0" err="1" smtClean="0">
                <a:solidFill>
                  <a:prstClr val="black"/>
                </a:solidFill>
              </a:rPr>
              <a:t>Consonants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Nasal </a:t>
            </a:r>
            <a:r>
              <a:rPr lang="de-DE" b="1" dirty="0" err="1" smtClean="0"/>
              <a:t>clusters</a:t>
            </a:r>
            <a:endParaRPr lang="de-DE" b="1" dirty="0" smtClean="0"/>
          </a:p>
          <a:p>
            <a:pPr>
              <a:tabLst>
                <a:tab pos="1188000" algn="l"/>
                <a:tab pos="2880000" algn="l"/>
                <a:tab pos="4320000" algn="l"/>
              </a:tabLst>
            </a:pPr>
            <a:r>
              <a:rPr lang="de-DE" sz="2400" dirty="0" smtClean="0"/>
              <a:t>*mp	&gt; </a:t>
            </a:r>
            <a:r>
              <a:rPr lang="de-DE" sz="2400" i="1" dirty="0" smtClean="0"/>
              <a:t>w</a:t>
            </a:r>
            <a:r>
              <a:rPr lang="de-DE" sz="2400" dirty="0" smtClean="0"/>
              <a:t>	*</a:t>
            </a:r>
            <a:r>
              <a:rPr lang="de-DE" sz="2400" dirty="0" err="1" smtClean="0"/>
              <a:t>su</a:t>
            </a:r>
            <a:r>
              <a:rPr lang="de-DE" sz="2400" b="1" dirty="0" err="1" smtClean="0">
                <a:solidFill>
                  <a:srgbClr val="C00000"/>
                </a:solidFill>
              </a:rPr>
              <a:t>mp</a:t>
            </a:r>
            <a:r>
              <a:rPr lang="de-DE" sz="2400" dirty="0" err="1" smtClean="0"/>
              <a:t>aq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su</a:t>
            </a:r>
            <a:r>
              <a:rPr lang="de-DE" sz="2400" b="1" i="1" dirty="0" err="1" smtClean="0">
                <a:solidFill>
                  <a:srgbClr val="C00000"/>
                </a:solidFill>
              </a:rPr>
              <a:t>w</a:t>
            </a:r>
            <a:r>
              <a:rPr lang="de-DE" sz="2400" i="1" dirty="0" err="1" smtClean="0"/>
              <a:t>a</a:t>
            </a:r>
            <a:endParaRPr lang="de-DE" sz="2400" i="1" dirty="0" smtClean="0"/>
          </a:p>
          <a:p>
            <a:pPr>
              <a:tabLst>
                <a:tab pos="1188000" algn="l"/>
                <a:tab pos="2880000" algn="l"/>
                <a:tab pos="4320000" algn="l"/>
              </a:tabLst>
            </a:pPr>
            <a:r>
              <a:rPr lang="de-DE" sz="2400" dirty="0" smtClean="0"/>
              <a:t>*</a:t>
            </a:r>
            <a:r>
              <a:rPr lang="de-DE" sz="2400" dirty="0" err="1" smtClean="0"/>
              <a:t>nt</a:t>
            </a:r>
            <a:r>
              <a:rPr lang="de-DE" sz="2400" dirty="0" smtClean="0"/>
              <a:t>	&gt; </a:t>
            </a:r>
            <a:r>
              <a:rPr lang="de-DE" sz="2400" i="1" dirty="0" smtClean="0"/>
              <a:t>d</a:t>
            </a:r>
            <a:r>
              <a:rPr lang="de-DE" sz="2400" dirty="0" smtClean="0"/>
              <a:t>	*</a:t>
            </a:r>
            <a:r>
              <a:rPr lang="de-DE" sz="2400" dirty="0" err="1" smtClean="0"/>
              <a:t>bu</a:t>
            </a:r>
            <a:r>
              <a:rPr lang="de-DE" sz="2400" b="1" dirty="0" err="1" smtClean="0">
                <a:solidFill>
                  <a:srgbClr val="C00000"/>
                </a:solidFill>
              </a:rPr>
              <a:t>nt</a:t>
            </a:r>
            <a:r>
              <a:rPr lang="de-DE" sz="2400" dirty="0" err="1" smtClean="0"/>
              <a:t>u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bu</a:t>
            </a:r>
            <a:r>
              <a:rPr lang="de-DE" sz="2400" b="1" i="1" dirty="0" err="1" smtClean="0">
                <a:solidFill>
                  <a:srgbClr val="C00000"/>
                </a:solidFill>
              </a:rPr>
              <a:t>d</a:t>
            </a:r>
            <a:r>
              <a:rPr lang="de-DE" sz="2400" i="1" dirty="0" err="1" smtClean="0"/>
              <a:t>u</a:t>
            </a:r>
            <a:endParaRPr lang="de-DE" sz="2400" dirty="0" smtClean="0"/>
          </a:p>
          <a:p>
            <a:pPr>
              <a:tabLst>
                <a:tab pos="1188000" algn="l"/>
                <a:tab pos="2880000" algn="l"/>
                <a:tab pos="4320000" algn="l"/>
              </a:tabLst>
            </a:pPr>
            <a:r>
              <a:rPr lang="de-DE" sz="2400" dirty="0" smtClean="0"/>
              <a:t>*</a:t>
            </a:r>
            <a:r>
              <a:rPr lang="de-DE" sz="2400" dirty="0" err="1" smtClean="0"/>
              <a:t>ŋk</a:t>
            </a:r>
            <a:r>
              <a:rPr lang="de-DE" sz="2400" dirty="0" smtClean="0"/>
              <a:t>	&gt; </a:t>
            </a:r>
            <a:r>
              <a:rPr lang="de-DE" sz="2400" i="1" dirty="0" smtClean="0"/>
              <a:t>g</a:t>
            </a:r>
            <a:r>
              <a:rPr lang="de-DE" sz="2400" dirty="0" smtClean="0"/>
              <a:t>	*</a:t>
            </a:r>
            <a:r>
              <a:rPr lang="de-DE" sz="2400" dirty="0" err="1" smtClean="0"/>
              <a:t>sa</a:t>
            </a:r>
            <a:r>
              <a:rPr lang="de-DE" sz="2400" b="1" dirty="0" err="1" smtClean="0">
                <a:solidFill>
                  <a:srgbClr val="C00000"/>
                </a:solidFill>
              </a:rPr>
              <a:t>ŋk</a:t>
            </a:r>
            <a:r>
              <a:rPr lang="de-DE" sz="2400" dirty="0" err="1" smtClean="0"/>
              <a:t>əp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sa</a:t>
            </a:r>
            <a:r>
              <a:rPr lang="de-DE" sz="2400" b="1" i="1" dirty="0" err="1" smtClean="0">
                <a:solidFill>
                  <a:srgbClr val="C00000"/>
                </a:solidFill>
              </a:rPr>
              <a:t>g</a:t>
            </a:r>
            <a:r>
              <a:rPr lang="de-DE" sz="2400" i="1" dirty="0" err="1" smtClean="0"/>
              <a:t>ö</a:t>
            </a:r>
            <a:endParaRPr lang="de-DE" sz="2400" dirty="0" smtClean="0"/>
          </a:p>
          <a:p>
            <a:pPr>
              <a:tabLst>
                <a:tab pos="1188000" algn="l"/>
                <a:tab pos="2880000" algn="l"/>
                <a:tab pos="4320000" algn="l"/>
              </a:tabLst>
            </a:pPr>
            <a:r>
              <a:rPr lang="de-DE" sz="2400" dirty="0" smtClean="0"/>
              <a:t>*</a:t>
            </a:r>
            <a:r>
              <a:rPr lang="de-DE" sz="2400" dirty="0" err="1" smtClean="0"/>
              <a:t>mb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mb</a:t>
            </a:r>
            <a:r>
              <a:rPr lang="de-DE" sz="2400" dirty="0" smtClean="0"/>
              <a:t>	*</a:t>
            </a:r>
            <a:r>
              <a:rPr lang="de-DE" sz="2400" dirty="0" err="1" smtClean="0"/>
              <a:t>u</a:t>
            </a:r>
            <a:r>
              <a:rPr lang="de-DE" sz="2400" b="1" dirty="0" err="1" smtClean="0">
                <a:solidFill>
                  <a:srgbClr val="C00000"/>
                </a:solidFill>
              </a:rPr>
              <a:t>mb</a:t>
            </a:r>
            <a:r>
              <a:rPr lang="de-DE" sz="2400" dirty="0" err="1" smtClean="0"/>
              <a:t>ul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u</a:t>
            </a:r>
            <a:r>
              <a:rPr lang="de-DE" sz="2400" b="1" i="1" dirty="0" err="1" smtClean="0">
                <a:solidFill>
                  <a:srgbClr val="C00000"/>
                </a:solidFill>
              </a:rPr>
              <a:t>mb</a:t>
            </a:r>
            <a:r>
              <a:rPr lang="de-DE" sz="2400" i="1" dirty="0" err="1" smtClean="0"/>
              <a:t>u</a:t>
            </a:r>
            <a:endParaRPr lang="de-DE" sz="2400" dirty="0" smtClean="0"/>
          </a:p>
          <a:p>
            <a:pPr>
              <a:spcAft>
                <a:spcPts val="1200"/>
              </a:spcAft>
              <a:tabLst>
                <a:tab pos="1188000" algn="l"/>
                <a:tab pos="2880000" algn="l"/>
                <a:tab pos="4320000" algn="l"/>
              </a:tabLst>
            </a:pPr>
            <a:r>
              <a:rPr lang="de-DE" sz="2400" dirty="0" smtClean="0"/>
              <a:t>*</a:t>
            </a:r>
            <a:r>
              <a:rPr lang="de-DE" sz="2400" dirty="0" err="1" smtClean="0"/>
              <a:t>nd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ndr</a:t>
            </a:r>
            <a:r>
              <a:rPr lang="de-DE" sz="2400" i="1" dirty="0" smtClean="0"/>
              <a:t>	</a:t>
            </a:r>
            <a:r>
              <a:rPr lang="de-DE" sz="2400" dirty="0" smtClean="0"/>
              <a:t>*</a:t>
            </a:r>
            <a:r>
              <a:rPr lang="de-DE" sz="2400" dirty="0" err="1" smtClean="0"/>
              <a:t>ta</a:t>
            </a:r>
            <a:r>
              <a:rPr lang="de-DE" sz="2400" b="1" dirty="0" err="1" smtClean="0">
                <a:solidFill>
                  <a:srgbClr val="C00000"/>
                </a:solidFill>
              </a:rPr>
              <a:t>nd</a:t>
            </a:r>
            <a:r>
              <a:rPr lang="de-DE" sz="2400" dirty="0" err="1" smtClean="0"/>
              <a:t>uk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ta</a:t>
            </a:r>
            <a:r>
              <a:rPr lang="de-DE" sz="2400" b="1" i="1" dirty="0" err="1" smtClean="0">
                <a:solidFill>
                  <a:srgbClr val="C00000"/>
                </a:solidFill>
              </a:rPr>
              <a:t>ndr</a:t>
            </a:r>
            <a:r>
              <a:rPr lang="de-DE" sz="2400" i="1" dirty="0" err="1" smtClean="0"/>
              <a:t>u</a:t>
            </a:r>
            <a:endParaRPr lang="de-DE" sz="2400" dirty="0" smtClean="0"/>
          </a:p>
          <a:p>
            <a:pPr indent="0">
              <a:buNone/>
            </a:pPr>
            <a:r>
              <a:rPr lang="de-DE" sz="2400" dirty="0" smtClean="0"/>
              <a:t>Note: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sound</a:t>
            </a:r>
            <a:r>
              <a:rPr lang="de-DE" sz="2400" dirty="0" smtClean="0"/>
              <a:t> </a:t>
            </a:r>
            <a:r>
              <a:rPr lang="de-DE" sz="2400" dirty="0" err="1" smtClean="0"/>
              <a:t>change</a:t>
            </a:r>
            <a:r>
              <a:rPr lang="de-DE" sz="2400" dirty="0" smtClean="0"/>
              <a:t> also underlies </a:t>
            </a:r>
            <a:r>
              <a:rPr lang="de-DE" sz="2400" dirty="0" err="1" smtClean="0"/>
              <a:t>synchronic</a:t>
            </a:r>
            <a:r>
              <a:rPr lang="de-DE" sz="2400" dirty="0" smtClean="0"/>
              <a:t> nasal </a:t>
            </a:r>
            <a:r>
              <a:rPr lang="de-DE" sz="2400" dirty="0" err="1" smtClean="0"/>
              <a:t>mutation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prstClr val="black"/>
                </a:solidFill>
              </a:rPr>
              <a:t>From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PMP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to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Nias</a:t>
            </a:r>
            <a:r>
              <a:rPr lang="de-DE" dirty="0" smtClean="0">
                <a:solidFill>
                  <a:prstClr val="black"/>
                </a:solidFill>
              </a:rPr>
              <a:t> - </a:t>
            </a:r>
            <a:r>
              <a:rPr lang="de-DE" dirty="0" err="1" smtClean="0">
                <a:solidFill>
                  <a:prstClr val="black"/>
                </a:solidFill>
              </a:rPr>
              <a:t>Consonants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Loss </a:t>
            </a:r>
            <a:r>
              <a:rPr lang="de-DE" dirty="0" err="1" smtClean="0"/>
              <a:t>of</a:t>
            </a:r>
            <a:r>
              <a:rPr lang="de-DE" dirty="0" smtClean="0"/>
              <a:t> final </a:t>
            </a:r>
            <a:r>
              <a:rPr lang="de-DE" dirty="0" err="1" smtClean="0"/>
              <a:t>consonants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tabLst>
                <a:tab pos="1440000" algn="l"/>
                <a:tab pos="216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qunap</a:t>
            </a:r>
            <a:r>
              <a:rPr lang="de-DE" dirty="0" smtClean="0"/>
              <a:t>	&gt; </a:t>
            </a:r>
            <a:r>
              <a:rPr lang="de-DE" i="1" dirty="0" err="1" smtClean="0"/>
              <a:t>huna</a:t>
            </a:r>
            <a:endParaRPr lang="de-DE" dirty="0" smtClean="0"/>
          </a:p>
          <a:p>
            <a:pPr>
              <a:tabLst>
                <a:tab pos="1440000" algn="l"/>
                <a:tab pos="216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qitəm</a:t>
            </a:r>
            <a:r>
              <a:rPr lang="de-DE" dirty="0" smtClean="0"/>
              <a:t>	&gt; </a:t>
            </a:r>
            <a:r>
              <a:rPr lang="de-DE" i="1" dirty="0" err="1" smtClean="0"/>
              <a:t>itö</a:t>
            </a:r>
            <a:endParaRPr lang="de-DE" dirty="0" smtClean="0"/>
          </a:p>
          <a:p>
            <a:pPr>
              <a:tabLst>
                <a:tab pos="1440000" algn="l"/>
                <a:tab pos="216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laŋit</a:t>
            </a:r>
            <a:r>
              <a:rPr lang="de-DE" dirty="0" smtClean="0"/>
              <a:t>	&gt; </a:t>
            </a:r>
            <a:r>
              <a:rPr lang="de-DE" i="1" dirty="0" err="1" smtClean="0"/>
              <a:t>langi</a:t>
            </a:r>
            <a:endParaRPr lang="de-DE" dirty="0" smtClean="0"/>
          </a:p>
          <a:p>
            <a:pPr>
              <a:tabLst>
                <a:tab pos="1440000" algn="l"/>
                <a:tab pos="216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lahud</a:t>
            </a:r>
            <a:r>
              <a:rPr lang="de-DE" dirty="0" smtClean="0"/>
              <a:t>	&gt; </a:t>
            </a:r>
            <a:r>
              <a:rPr lang="de-DE" i="1" dirty="0" err="1" smtClean="0"/>
              <a:t>löu</a:t>
            </a:r>
            <a:endParaRPr lang="de-DE" dirty="0" smtClean="0"/>
          </a:p>
          <a:p>
            <a:pPr>
              <a:tabLst>
                <a:tab pos="1440000" algn="l"/>
                <a:tab pos="216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haŋin</a:t>
            </a:r>
            <a:r>
              <a:rPr lang="de-DE" dirty="0" smtClean="0"/>
              <a:t>	&gt; </a:t>
            </a:r>
            <a:r>
              <a:rPr lang="de-DE" i="1" dirty="0" err="1" smtClean="0"/>
              <a:t>angi</a:t>
            </a:r>
            <a:endParaRPr lang="de-DE" dirty="0" smtClean="0"/>
          </a:p>
          <a:p>
            <a:pPr>
              <a:tabLst>
                <a:tab pos="1440000" algn="l"/>
                <a:tab pos="216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gigil</a:t>
            </a:r>
            <a:r>
              <a:rPr lang="de-DE" dirty="0" smtClean="0"/>
              <a:t>	&gt; </a:t>
            </a:r>
            <a:r>
              <a:rPr lang="de-DE" i="1" dirty="0" err="1" smtClean="0"/>
              <a:t>gikhi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nipis</a:t>
            </a:r>
            <a:r>
              <a:rPr lang="de-DE" dirty="0" smtClean="0"/>
              <a:t>	&gt; </a:t>
            </a:r>
            <a:r>
              <a:rPr lang="de-DE" i="1" dirty="0" err="1" smtClean="0"/>
              <a:t>nifi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pusəj</a:t>
            </a:r>
            <a:r>
              <a:rPr lang="de-DE" dirty="0" smtClean="0"/>
              <a:t>	&gt; </a:t>
            </a:r>
            <a:r>
              <a:rPr lang="de-DE" i="1" dirty="0" err="1" smtClean="0"/>
              <a:t>fusö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manuk</a:t>
            </a:r>
            <a:r>
              <a:rPr lang="de-DE" dirty="0" smtClean="0"/>
              <a:t>	&gt; </a:t>
            </a:r>
            <a:r>
              <a:rPr lang="de-DE" i="1" dirty="0" err="1" smtClean="0"/>
              <a:t>manu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qijuŋ</a:t>
            </a:r>
            <a:r>
              <a:rPr lang="de-DE" dirty="0" smtClean="0"/>
              <a:t>	&gt; </a:t>
            </a:r>
            <a:r>
              <a:rPr lang="de-DE" i="1" dirty="0" err="1" smtClean="0"/>
              <a:t>ikhu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pənuq</a:t>
            </a:r>
            <a:r>
              <a:rPr lang="de-DE" dirty="0" smtClean="0"/>
              <a:t>	&gt; </a:t>
            </a:r>
            <a:r>
              <a:rPr lang="de-DE" i="1" dirty="0" err="1" smtClean="0"/>
              <a:t>fönu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tubah</a:t>
            </a:r>
            <a:r>
              <a:rPr lang="de-DE" dirty="0" smtClean="0"/>
              <a:t>	&gt; </a:t>
            </a:r>
            <a:r>
              <a:rPr lang="de-DE" i="1" dirty="0" err="1" smtClean="0"/>
              <a:t>tuwa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prstClr val="black"/>
                </a:solidFill>
              </a:rPr>
              <a:t>From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PMP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to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Nias</a:t>
            </a:r>
            <a:r>
              <a:rPr lang="de-DE" dirty="0" smtClean="0">
                <a:solidFill>
                  <a:prstClr val="black"/>
                </a:solidFill>
              </a:rPr>
              <a:t> - </a:t>
            </a:r>
            <a:r>
              <a:rPr lang="de-DE" dirty="0" err="1" smtClean="0">
                <a:solidFill>
                  <a:prstClr val="black"/>
                </a:solidFill>
              </a:rPr>
              <a:t>Consonants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Reflexes </a:t>
            </a:r>
            <a:r>
              <a:rPr lang="de-DE" dirty="0" err="1" smtClean="0"/>
              <a:t>of</a:t>
            </a:r>
            <a:r>
              <a:rPr lang="de-DE" dirty="0" smtClean="0"/>
              <a:t> *q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de-DE" dirty="0" err="1" smtClean="0"/>
              <a:t>Retained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i="1" dirty="0" smtClean="0"/>
              <a:t>h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aRus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h</a:t>
            </a:r>
            <a:r>
              <a:rPr lang="de-DE" i="1" dirty="0" err="1" smtClean="0"/>
              <a:t>ou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unəj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h</a:t>
            </a:r>
            <a:r>
              <a:rPr lang="de-DE" i="1" dirty="0" err="1" smtClean="0"/>
              <a:t>unö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ətut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h</a:t>
            </a:r>
            <a:r>
              <a:rPr lang="de-DE" i="1" dirty="0" err="1" smtClean="0"/>
              <a:t>ötu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ba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əRu</a:t>
            </a:r>
            <a:r>
              <a:rPr lang="de-DE" dirty="0" smtClean="0"/>
              <a:t>	&gt; </a:t>
            </a:r>
            <a:r>
              <a:rPr lang="de-DE" i="1" dirty="0" err="1" smtClean="0"/>
              <a:t>bo</a:t>
            </a:r>
            <a:r>
              <a:rPr lang="de-DE" b="1" i="1" dirty="0" err="1" smtClean="0">
                <a:solidFill>
                  <a:srgbClr val="C00000"/>
                </a:solidFill>
              </a:rPr>
              <a:t>h</a:t>
            </a:r>
            <a:r>
              <a:rPr lang="de-DE" i="1" dirty="0" err="1" smtClean="0"/>
              <a:t>ou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pa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a</a:t>
            </a:r>
            <a:r>
              <a:rPr lang="de-DE" dirty="0" smtClean="0"/>
              <a:t>	&gt; </a:t>
            </a:r>
            <a:r>
              <a:rPr lang="de-DE" i="1" dirty="0" err="1" smtClean="0"/>
              <a:t>fa</a:t>
            </a:r>
            <a:r>
              <a:rPr lang="de-DE" b="1" i="1" dirty="0" err="1" smtClean="0">
                <a:solidFill>
                  <a:srgbClr val="C00000"/>
                </a:solidFill>
              </a:rPr>
              <a:t>h</a:t>
            </a:r>
            <a:r>
              <a:rPr lang="de-DE" i="1" dirty="0" err="1" smtClean="0"/>
              <a:t>a</a:t>
            </a:r>
            <a:endParaRPr lang="de-DE" dirty="0" smtClean="0"/>
          </a:p>
          <a:p>
            <a:pPr algn="just"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Ra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an</a:t>
            </a:r>
            <a:r>
              <a:rPr lang="de-DE" dirty="0" smtClean="0"/>
              <a:t>	&gt; </a:t>
            </a:r>
            <a:r>
              <a:rPr lang="de-DE" i="1" dirty="0" smtClean="0"/>
              <a:t>o</a:t>
            </a:r>
            <a:r>
              <a:rPr lang="de-DE" b="1" i="1" dirty="0" smtClean="0">
                <a:solidFill>
                  <a:srgbClr val="C00000"/>
                </a:solidFill>
              </a:rPr>
              <a:t>h</a:t>
            </a:r>
            <a:r>
              <a:rPr lang="de-DE" i="1" dirty="0" smtClean="0"/>
              <a:t>a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loss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quay</a:t>
            </a:r>
            <a:r>
              <a:rPr lang="de-DE" dirty="0" smtClean="0"/>
              <a:t>	&gt; </a:t>
            </a:r>
            <a:r>
              <a:rPr lang="de-DE" i="1" dirty="0" err="1" smtClean="0"/>
              <a:t>ue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qudaŋ</a:t>
            </a:r>
            <a:r>
              <a:rPr lang="de-DE" dirty="0" smtClean="0"/>
              <a:t>	&gt; </a:t>
            </a:r>
            <a:r>
              <a:rPr lang="de-DE" i="1" dirty="0" err="1" smtClean="0"/>
              <a:t>uro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qatay</a:t>
            </a:r>
            <a:r>
              <a:rPr lang="de-DE" dirty="0" smtClean="0"/>
              <a:t>	&gt; </a:t>
            </a:r>
            <a:r>
              <a:rPr lang="de-DE" i="1" dirty="0" err="1" smtClean="0"/>
              <a:t>ate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taqi</a:t>
            </a:r>
            <a:r>
              <a:rPr lang="de-DE" dirty="0" smtClean="0"/>
              <a:t>	&gt; </a:t>
            </a:r>
            <a:r>
              <a:rPr lang="de-DE" i="1" dirty="0" err="1" smtClean="0"/>
              <a:t>tai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buqaya</a:t>
            </a:r>
            <a:r>
              <a:rPr lang="de-DE" dirty="0" smtClean="0"/>
              <a:t>	&gt; </a:t>
            </a:r>
            <a:r>
              <a:rPr lang="de-DE" i="1" dirty="0" err="1" smtClean="0"/>
              <a:t>buaya</a:t>
            </a:r>
            <a:endParaRPr lang="de-DE" dirty="0" smtClean="0"/>
          </a:p>
          <a:p>
            <a:pPr>
              <a:tabLst>
                <a:tab pos="1620000" algn="l"/>
              </a:tabLst>
            </a:pPr>
            <a:r>
              <a:rPr lang="de-DE" dirty="0" smtClean="0"/>
              <a:t>*</a:t>
            </a:r>
            <a:r>
              <a:rPr lang="de-DE" dirty="0" err="1" smtClean="0"/>
              <a:t>tuqəlaŋ</a:t>
            </a:r>
            <a:r>
              <a:rPr lang="de-DE" dirty="0" smtClean="0"/>
              <a:t>	&gt; </a:t>
            </a:r>
            <a:r>
              <a:rPr lang="de-DE" i="1" dirty="0" err="1" smtClean="0"/>
              <a:t>töla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Note: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mutated</a:t>
            </a:r>
            <a:r>
              <a:rPr lang="de-DE" dirty="0" smtClean="0"/>
              <a:t> form </a:t>
            </a:r>
            <a:r>
              <a:rPr lang="de-DE" dirty="0" err="1" smtClean="0"/>
              <a:t>either</a:t>
            </a:r>
            <a:r>
              <a:rPr lang="de-DE" dirty="0" smtClean="0"/>
              <a:t> </a:t>
            </a:r>
            <a:r>
              <a:rPr lang="de-DE" dirty="0" err="1" smtClean="0"/>
              <a:t>begins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i="1" dirty="0" smtClean="0"/>
              <a:t>g-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i="1" dirty="0" smtClean="0"/>
              <a:t>n-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prstClr val="black"/>
                </a:solidFill>
              </a:rPr>
              <a:t>From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PMP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to</a:t>
            </a:r>
            <a:r>
              <a:rPr lang="de-DE" dirty="0" smtClean="0">
                <a:solidFill>
                  <a:prstClr val="black"/>
                </a:solidFill>
              </a:rPr>
              <a:t> </a:t>
            </a:r>
            <a:r>
              <a:rPr lang="de-DE" dirty="0" err="1" smtClean="0">
                <a:solidFill>
                  <a:prstClr val="black"/>
                </a:solidFill>
              </a:rPr>
              <a:t>Nias</a:t>
            </a:r>
            <a:r>
              <a:rPr lang="de-DE" dirty="0" smtClean="0">
                <a:solidFill>
                  <a:prstClr val="black"/>
                </a:solidFill>
              </a:rPr>
              <a:t> - </a:t>
            </a:r>
            <a:r>
              <a:rPr lang="de-DE" dirty="0" err="1" smtClean="0">
                <a:solidFill>
                  <a:prstClr val="black"/>
                </a:solidFill>
              </a:rPr>
              <a:t>Consonants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loss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*h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dirty="0" err="1" smtClean="0"/>
              <a:t>hutək</a:t>
            </a:r>
            <a:r>
              <a:rPr lang="de-DE" dirty="0" smtClean="0"/>
              <a:t>	&gt; </a:t>
            </a:r>
            <a:r>
              <a:rPr lang="de-DE" i="1" dirty="0" err="1" smtClean="0"/>
              <a:t>uto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haŋin</a:t>
            </a:r>
            <a:r>
              <a:rPr lang="de-DE" dirty="0" smtClean="0"/>
              <a:t>	&gt; </a:t>
            </a:r>
            <a:r>
              <a:rPr lang="de-DE" i="1" dirty="0" err="1" smtClean="0"/>
              <a:t>angi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hikan</a:t>
            </a:r>
            <a:r>
              <a:rPr lang="de-DE" dirty="0" smtClean="0"/>
              <a:t>	&gt; </a:t>
            </a:r>
            <a:r>
              <a:rPr lang="de-DE" i="1" dirty="0" err="1" smtClean="0"/>
              <a:t>i'a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haRəzan</a:t>
            </a:r>
            <a:r>
              <a:rPr lang="de-DE" dirty="0" smtClean="0"/>
              <a:t>	&gt; </a:t>
            </a:r>
            <a:r>
              <a:rPr lang="de-DE" i="1" dirty="0" err="1" smtClean="0"/>
              <a:t>ora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ihəq</a:t>
            </a:r>
            <a:r>
              <a:rPr lang="de-DE" dirty="0" smtClean="0"/>
              <a:t>	&gt; </a:t>
            </a:r>
            <a:r>
              <a:rPr lang="de-DE" i="1" dirty="0" err="1" smtClean="0"/>
              <a:t>iö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lahud</a:t>
            </a:r>
            <a:r>
              <a:rPr lang="de-DE" dirty="0" smtClean="0"/>
              <a:t>	&gt; </a:t>
            </a:r>
            <a:r>
              <a:rPr lang="de-DE" i="1" dirty="0" err="1" smtClean="0"/>
              <a:t>löu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Note: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mutated</a:t>
            </a:r>
            <a:r>
              <a:rPr lang="de-DE" dirty="0" smtClean="0"/>
              <a:t> form </a:t>
            </a:r>
            <a:r>
              <a:rPr lang="de-DE" dirty="0" err="1" smtClean="0"/>
              <a:t>either</a:t>
            </a:r>
            <a:r>
              <a:rPr lang="de-DE" dirty="0" smtClean="0"/>
              <a:t> </a:t>
            </a:r>
            <a:r>
              <a:rPr lang="de-DE" dirty="0" err="1" smtClean="0"/>
              <a:t>begins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i="1" dirty="0" smtClean="0"/>
              <a:t>g-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i="1" dirty="0" smtClean="0"/>
              <a:t>n-</a:t>
            </a:r>
            <a:endParaRPr lang="de-DE" i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Loss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initial</a:t>
            </a:r>
            <a:r>
              <a:rPr lang="de-DE" dirty="0" smtClean="0"/>
              <a:t> *k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dirty="0" err="1" smtClean="0"/>
              <a:t>kulit</a:t>
            </a:r>
            <a:r>
              <a:rPr lang="de-DE" dirty="0" smtClean="0"/>
              <a:t>	&gt; </a:t>
            </a:r>
            <a:r>
              <a:rPr lang="de-DE" i="1" dirty="0" err="1" smtClean="0"/>
              <a:t>uli</a:t>
            </a:r>
            <a:endParaRPr lang="de-DE" i="1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kahiw</a:t>
            </a:r>
            <a:r>
              <a:rPr lang="de-DE" dirty="0" smtClean="0"/>
              <a:t>	&gt; </a:t>
            </a:r>
            <a:r>
              <a:rPr lang="de-DE" i="1" dirty="0" err="1" smtClean="0"/>
              <a:t>eu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kapi</a:t>
            </a:r>
            <a:r>
              <a:rPr lang="de-DE" dirty="0" smtClean="0"/>
              <a:t>(C)	&gt; </a:t>
            </a:r>
            <a:r>
              <a:rPr lang="de-DE" i="1" dirty="0" err="1" smtClean="0"/>
              <a:t>afi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kutu</a:t>
            </a:r>
            <a:r>
              <a:rPr lang="de-DE" dirty="0" smtClean="0"/>
              <a:t>	&gt; </a:t>
            </a:r>
            <a:r>
              <a:rPr lang="de-DE" i="1" dirty="0" err="1" smtClean="0"/>
              <a:t>utu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Note: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mutated</a:t>
            </a:r>
            <a:r>
              <a:rPr lang="de-DE" dirty="0" smtClean="0"/>
              <a:t> form </a:t>
            </a:r>
            <a:r>
              <a:rPr lang="de-DE" u="sng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begins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i="1" u="sng" dirty="0" smtClean="0"/>
              <a:t>g-</a:t>
            </a:r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 smtClean="0">
                <a:solidFill>
                  <a:prstClr val="black"/>
                </a:solidFill>
              </a:rPr>
              <a:t>From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PMP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to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Nias</a:t>
            </a:r>
            <a:r>
              <a:rPr lang="de-DE" sz="4000" dirty="0" smtClean="0">
                <a:solidFill>
                  <a:prstClr val="black"/>
                </a:solidFill>
              </a:rPr>
              <a:t> – </a:t>
            </a:r>
            <a:r>
              <a:rPr lang="de-DE" sz="4000" dirty="0" err="1" smtClean="0">
                <a:solidFill>
                  <a:prstClr val="black"/>
                </a:solidFill>
              </a:rPr>
              <a:t>Vowel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coloring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400" b="1" dirty="0" smtClean="0"/>
              <a:t>*a/*ə &gt; </a:t>
            </a:r>
            <a:r>
              <a:rPr lang="de-DE" sz="2400" b="1" i="1" dirty="0" smtClean="0"/>
              <a:t>o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before</a:t>
            </a:r>
            <a:r>
              <a:rPr lang="de-DE" sz="2400" b="1" dirty="0" smtClean="0"/>
              <a:t> final *k/*ŋ</a:t>
            </a:r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tu</a:t>
            </a:r>
            <a:r>
              <a:rPr lang="de-DE" sz="2400" b="1" dirty="0" err="1" smtClean="0">
                <a:solidFill>
                  <a:srgbClr val="C00000"/>
                </a:solidFill>
              </a:rPr>
              <a:t>ak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tu</a:t>
            </a:r>
            <a:r>
              <a:rPr lang="de-DE" sz="2400" b="1" i="1" dirty="0" err="1" smtClean="0">
                <a:solidFill>
                  <a:srgbClr val="C00000"/>
                </a:solidFill>
              </a:rPr>
              <a:t>o</a:t>
            </a:r>
            <a:endParaRPr lang="de-DE" sz="2400" b="1" dirty="0" smtClean="0">
              <a:solidFill>
                <a:srgbClr val="C00000"/>
              </a:solidFill>
            </a:endParaRPr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qud</a:t>
            </a:r>
            <a:r>
              <a:rPr lang="de-DE" sz="2400" b="1" dirty="0" err="1" smtClean="0">
                <a:solidFill>
                  <a:srgbClr val="C00000"/>
                </a:solidFill>
              </a:rPr>
              <a:t>aŋ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ur</a:t>
            </a:r>
            <a:r>
              <a:rPr lang="de-DE" sz="2400" b="1" i="1" dirty="0" err="1" smtClean="0">
                <a:solidFill>
                  <a:srgbClr val="C00000"/>
                </a:solidFill>
              </a:rPr>
              <a:t>o</a:t>
            </a:r>
            <a:endParaRPr lang="de-DE" sz="2400" dirty="0" smtClean="0"/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pin</a:t>
            </a:r>
            <a:r>
              <a:rPr lang="de-DE" sz="2400" b="1" dirty="0" err="1" smtClean="0">
                <a:solidFill>
                  <a:srgbClr val="C00000"/>
                </a:solidFill>
              </a:rPr>
              <a:t>aŋ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fin</a:t>
            </a:r>
            <a:r>
              <a:rPr lang="de-DE" sz="2400" b="1" i="1" dirty="0" err="1" smtClean="0">
                <a:solidFill>
                  <a:srgbClr val="C00000"/>
                </a:solidFill>
              </a:rPr>
              <a:t>o</a:t>
            </a:r>
            <a:endParaRPr lang="de-DE" sz="2400" dirty="0" smtClean="0"/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hut</a:t>
            </a:r>
            <a:r>
              <a:rPr lang="de-DE" sz="2400" b="1" dirty="0" err="1" smtClean="0">
                <a:solidFill>
                  <a:srgbClr val="C00000"/>
                </a:solidFill>
              </a:rPr>
              <a:t>ək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ut</a:t>
            </a:r>
            <a:r>
              <a:rPr lang="de-DE" sz="2400" b="1" i="1" dirty="0" err="1" smtClean="0">
                <a:solidFill>
                  <a:srgbClr val="C00000"/>
                </a:solidFill>
              </a:rPr>
              <a:t>o</a:t>
            </a:r>
            <a:endParaRPr lang="de-DE" sz="2400" dirty="0" smtClean="0"/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lat</a:t>
            </a:r>
            <a:r>
              <a:rPr lang="de-DE" sz="2400" b="1" dirty="0" err="1" smtClean="0">
                <a:solidFill>
                  <a:srgbClr val="C00000"/>
                </a:solidFill>
              </a:rPr>
              <a:t>əŋ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lat</a:t>
            </a:r>
            <a:r>
              <a:rPr lang="de-DE" sz="2400" b="1" i="1" dirty="0" err="1" smtClean="0">
                <a:solidFill>
                  <a:srgbClr val="C00000"/>
                </a:solidFill>
              </a:rPr>
              <a:t>o</a:t>
            </a:r>
            <a:endParaRPr lang="de-DE" sz="2400" dirty="0" smtClean="0"/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qaj</a:t>
            </a:r>
            <a:r>
              <a:rPr lang="de-DE" sz="2400" b="1" dirty="0" err="1" smtClean="0">
                <a:solidFill>
                  <a:srgbClr val="C00000"/>
                </a:solidFill>
              </a:rPr>
              <a:t>əŋ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ahk</a:t>
            </a:r>
            <a:r>
              <a:rPr lang="de-DE" sz="2400" b="1" i="1" dirty="0" err="1" smtClean="0">
                <a:solidFill>
                  <a:srgbClr val="C00000"/>
                </a:solidFill>
              </a:rPr>
              <a:t>o</a:t>
            </a:r>
            <a:endParaRPr lang="de-DE" sz="2400" i="1" dirty="0" smtClean="0"/>
          </a:p>
          <a:p>
            <a:pPr>
              <a:buNone/>
            </a:pPr>
            <a:r>
              <a:rPr lang="de-DE" sz="2400" dirty="0" smtClean="0"/>
              <a:t>Note: *u </a:t>
            </a:r>
            <a:r>
              <a:rPr lang="de-DE" sz="2400" dirty="0" err="1" smtClean="0"/>
              <a:t>is</a:t>
            </a:r>
            <a:r>
              <a:rPr lang="de-DE" sz="2400" dirty="0" smtClean="0"/>
              <a:t> not </a:t>
            </a:r>
            <a:r>
              <a:rPr lang="de-DE" sz="2400" dirty="0" err="1" smtClean="0"/>
              <a:t>affected</a:t>
            </a:r>
            <a:endParaRPr lang="de-DE" sz="2400" dirty="0" smtClean="0"/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tanduk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tandru</a:t>
            </a:r>
            <a:endParaRPr lang="de-DE" sz="2400" dirty="0" smtClean="0"/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ləsuŋ</a:t>
            </a:r>
            <a:r>
              <a:rPr lang="de-DE" sz="2400" dirty="0" smtClean="0"/>
              <a:t>	&gt; </a:t>
            </a:r>
            <a:r>
              <a:rPr lang="de-DE" sz="2400" i="1" dirty="0" err="1" smtClean="0"/>
              <a:t>lösu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 smtClean="0">
                <a:solidFill>
                  <a:prstClr val="black"/>
                </a:solidFill>
              </a:rPr>
              <a:t>From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PMP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to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Nias</a:t>
            </a:r>
            <a:r>
              <a:rPr lang="de-DE" sz="4000" dirty="0" smtClean="0">
                <a:solidFill>
                  <a:prstClr val="black"/>
                </a:solidFill>
              </a:rPr>
              <a:t> – </a:t>
            </a:r>
            <a:r>
              <a:rPr lang="de-DE" sz="4000" dirty="0" err="1" smtClean="0">
                <a:solidFill>
                  <a:prstClr val="black"/>
                </a:solidFill>
              </a:rPr>
              <a:t>Vowel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coloring</a:t>
            </a:r>
            <a:endParaRPr lang="de-DE" sz="4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Regressive *R-</a:t>
            </a:r>
            <a:r>
              <a:rPr lang="de-DE" dirty="0" err="1" smtClean="0"/>
              <a:t>coloring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de-DE" dirty="0" smtClean="0"/>
              <a:t>*</a:t>
            </a:r>
            <a:r>
              <a:rPr lang="de-DE" dirty="0" err="1" smtClean="0"/>
              <a:t>p</a:t>
            </a:r>
            <a:r>
              <a:rPr lang="de-DE" b="1" dirty="0" err="1" smtClean="0">
                <a:solidFill>
                  <a:srgbClr val="C00000"/>
                </a:solidFill>
              </a:rPr>
              <a:t>aR</a:t>
            </a:r>
            <a:r>
              <a:rPr lang="de-DE" dirty="0" err="1" smtClean="0"/>
              <a:t>i</a:t>
            </a:r>
            <a:r>
              <a:rPr lang="de-DE" dirty="0" smtClean="0"/>
              <a:t>	&gt; </a:t>
            </a:r>
            <a:r>
              <a:rPr lang="de-DE" i="1" dirty="0" err="1" smtClean="0"/>
              <a:t>f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i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q</a:t>
            </a:r>
            <a:r>
              <a:rPr lang="de-DE" b="1" dirty="0" err="1" smtClean="0">
                <a:solidFill>
                  <a:srgbClr val="C00000"/>
                </a:solidFill>
              </a:rPr>
              <a:t>aR</a:t>
            </a:r>
            <a:r>
              <a:rPr lang="de-DE" dirty="0" err="1" smtClean="0"/>
              <a:t>us</a:t>
            </a:r>
            <a:r>
              <a:rPr lang="de-DE" dirty="0" smtClean="0"/>
              <a:t>	&gt; </a:t>
            </a:r>
            <a:r>
              <a:rPr lang="de-DE" i="1" dirty="0" err="1" smtClean="0"/>
              <a:t>h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u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b</a:t>
            </a:r>
            <a:r>
              <a:rPr lang="de-DE" b="1" dirty="0" err="1" smtClean="0">
                <a:solidFill>
                  <a:srgbClr val="C00000"/>
                </a:solidFill>
              </a:rPr>
              <a:t>əR</a:t>
            </a:r>
            <a:r>
              <a:rPr lang="de-DE" dirty="0" err="1" smtClean="0"/>
              <a:t>ŋi</a:t>
            </a:r>
            <a:r>
              <a:rPr lang="de-DE" dirty="0" smtClean="0"/>
              <a:t>	&gt; </a:t>
            </a:r>
            <a:r>
              <a:rPr lang="de-DE" i="1" dirty="0" err="1" smtClean="0"/>
              <a:t>b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ngi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d</a:t>
            </a:r>
            <a:r>
              <a:rPr lang="de-DE" b="1" dirty="0" err="1" smtClean="0">
                <a:solidFill>
                  <a:srgbClr val="C00000"/>
                </a:solidFill>
              </a:rPr>
              <a:t>uR</a:t>
            </a:r>
            <a:r>
              <a:rPr lang="de-DE" dirty="0" err="1" smtClean="0"/>
              <a:t>i</a:t>
            </a:r>
            <a:r>
              <a:rPr lang="de-DE" dirty="0" smtClean="0"/>
              <a:t>	&gt; </a:t>
            </a:r>
            <a:r>
              <a:rPr lang="de-DE" i="1" dirty="0" err="1" smtClean="0"/>
              <a:t>d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i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p</a:t>
            </a:r>
            <a:r>
              <a:rPr lang="de-DE" b="1" dirty="0" err="1" smtClean="0">
                <a:solidFill>
                  <a:srgbClr val="C00000"/>
                </a:solidFill>
              </a:rPr>
              <a:t>uR</a:t>
            </a:r>
            <a:r>
              <a:rPr lang="de-DE" dirty="0" err="1" smtClean="0"/>
              <a:t>u</a:t>
            </a:r>
            <a:r>
              <a:rPr lang="de-DE" dirty="0" smtClean="0"/>
              <a:t>	&gt; </a:t>
            </a:r>
            <a:r>
              <a:rPr lang="de-DE" i="1" dirty="0" err="1" smtClean="0"/>
              <a:t>f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u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sin</a:t>
            </a:r>
            <a:r>
              <a:rPr lang="de-DE" b="1" dirty="0" err="1" smtClean="0">
                <a:solidFill>
                  <a:srgbClr val="C00000"/>
                </a:solidFill>
              </a:rPr>
              <a:t>aR</a:t>
            </a:r>
            <a:r>
              <a:rPr lang="de-DE" dirty="0" smtClean="0"/>
              <a:t>	&gt; </a:t>
            </a:r>
            <a:r>
              <a:rPr lang="de-DE" i="1" dirty="0" err="1" smtClean="0"/>
              <a:t>sin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sal</a:t>
            </a:r>
            <a:r>
              <a:rPr lang="de-DE" b="1" dirty="0" err="1" smtClean="0">
                <a:solidFill>
                  <a:srgbClr val="C00000"/>
                </a:solidFill>
              </a:rPr>
              <a:t>əR</a:t>
            </a:r>
            <a:r>
              <a:rPr lang="de-DE" dirty="0" smtClean="0"/>
              <a:t>	&gt; </a:t>
            </a:r>
            <a:r>
              <a:rPr lang="de-DE" i="1" dirty="0" err="1" smtClean="0"/>
              <a:t>sal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pPr algn="just"/>
            <a:r>
              <a:rPr lang="de-DE" dirty="0" smtClean="0"/>
              <a:t>*</a:t>
            </a:r>
            <a:r>
              <a:rPr lang="de-DE" dirty="0" err="1" smtClean="0"/>
              <a:t>ik</a:t>
            </a:r>
            <a:r>
              <a:rPr lang="de-DE" b="1" dirty="0" err="1" smtClean="0">
                <a:solidFill>
                  <a:srgbClr val="C00000"/>
                </a:solidFill>
              </a:rPr>
              <a:t>uR</a:t>
            </a:r>
            <a:r>
              <a:rPr lang="de-DE" dirty="0" smtClean="0"/>
              <a:t>	&gt; </a:t>
            </a:r>
            <a:r>
              <a:rPr lang="de-DE" i="1" dirty="0" err="1" smtClean="0"/>
              <a:t>i'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Progressive *R-</a:t>
            </a:r>
            <a:r>
              <a:rPr lang="de-DE" dirty="0" err="1" smtClean="0"/>
              <a:t>coloring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Ra</a:t>
            </a:r>
            <a:r>
              <a:rPr lang="de-DE" dirty="0" err="1" smtClean="0"/>
              <a:t>tas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ta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Ra</a:t>
            </a:r>
            <a:r>
              <a:rPr lang="de-DE" dirty="0" err="1" smtClean="0"/>
              <a:t>qan</a:t>
            </a:r>
            <a:r>
              <a:rPr lang="de-DE" dirty="0" smtClean="0"/>
              <a:t>	&gt; </a:t>
            </a:r>
            <a:r>
              <a:rPr lang="de-DE" b="1" i="1" dirty="0" smtClean="0">
                <a:solidFill>
                  <a:srgbClr val="C00000"/>
                </a:solidFill>
              </a:rPr>
              <a:t>o</a:t>
            </a:r>
            <a:r>
              <a:rPr lang="de-DE" i="1" dirty="0" smtClean="0"/>
              <a:t>ha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Rə</a:t>
            </a:r>
            <a:r>
              <a:rPr lang="de-DE" dirty="0" err="1" smtClean="0"/>
              <a:t>bəq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wö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Ru</a:t>
            </a:r>
            <a:r>
              <a:rPr lang="de-DE" dirty="0" err="1" smtClean="0"/>
              <a:t>suk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su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bi</a:t>
            </a:r>
            <a:r>
              <a:rPr lang="de-DE" b="1" dirty="0" err="1" smtClean="0">
                <a:solidFill>
                  <a:srgbClr val="C00000"/>
                </a:solidFill>
              </a:rPr>
              <a:t>Ra</a:t>
            </a:r>
            <a:r>
              <a:rPr lang="de-DE" dirty="0" err="1" smtClean="0"/>
              <a:t>q</a:t>
            </a:r>
            <a:r>
              <a:rPr lang="de-DE" dirty="0" smtClean="0"/>
              <a:t>	&gt; </a:t>
            </a:r>
            <a:r>
              <a:rPr lang="de-DE" i="1" dirty="0" err="1" smtClean="0"/>
              <a:t>bi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u</a:t>
            </a:r>
            <a:r>
              <a:rPr lang="de-DE" b="1" dirty="0" err="1" smtClean="0">
                <a:solidFill>
                  <a:srgbClr val="C00000"/>
                </a:solidFill>
              </a:rPr>
              <a:t>Ra</a:t>
            </a:r>
            <a:r>
              <a:rPr lang="de-DE" dirty="0" err="1" smtClean="0"/>
              <a:t>t</a:t>
            </a:r>
            <a:r>
              <a:rPr lang="de-DE" dirty="0" smtClean="0"/>
              <a:t>	&gt; </a:t>
            </a:r>
            <a:r>
              <a:rPr lang="de-DE" i="1" dirty="0" err="1" smtClean="0"/>
              <a:t>u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ba</a:t>
            </a:r>
            <a:r>
              <a:rPr lang="de-DE" b="1" dirty="0" err="1" smtClean="0">
                <a:solidFill>
                  <a:srgbClr val="C00000"/>
                </a:solidFill>
              </a:rPr>
              <a:t>Rə</a:t>
            </a:r>
            <a:r>
              <a:rPr lang="de-DE" dirty="0" err="1" smtClean="0"/>
              <a:t>q</a:t>
            </a:r>
            <a:r>
              <a:rPr lang="de-DE" dirty="0" smtClean="0"/>
              <a:t>	&gt; </a:t>
            </a:r>
            <a:r>
              <a:rPr lang="de-DE" i="1" dirty="0" err="1" smtClean="0"/>
              <a:t>ba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ga</a:t>
            </a:r>
            <a:r>
              <a:rPr lang="de-DE" b="1" dirty="0" err="1" smtClean="0">
                <a:solidFill>
                  <a:srgbClr val="C00000"/>
                </a:solidFill>
              </a:rPr>
              <a:t>Ru</a:t>
            </a:r>
            <a:r>
              <a:rPr lang="de-DE" dirty="0" err="1" smtClean="0"/>
              <a:t>k</a:t>
            </a:r>
            <a:r>
              <a:rPr lang="de-DE" dirty="0" smtClean="0"/>
              <a:t>	&gt; </a:t>
            </a:r>
            <a:r>
              <a:rPr lang="de-DE" i="1" dirty="0" err="1" smtClean="0"/>
              <a:t>kha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19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Background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 err="1" smtClean="0"/>
              <a:t>Endonym</a:t>
            </a:r>
            <a:r>
              <a:rPr lang="de-DE" sz="2400" dirty="0" smtClean="0"/>
              <a:t>: </a:t>
            </a:r>
            <a:r>
              <a:rPr lang="de-DE" sz="2400" i="1" dirty="0" smtClean="0"/>
              <a:t>Li </a:t>
            </a:r>
            <a:r>
              <a:rPr lang="de-DE" sz="2400" i="1" dirty="0" err="1" smtClean="0"/>
              <a:t>Niha</a:t>
            </a:r>
            <a:endParaRPr lang="de-DE" sz="2400" i="1" dirty="0" smtClean="0"/>
          </a:p>
          <a:p>
            <a:r>
              <a:rPr lang="de-DE" sz="2400" dirty="0" err="1" smtClean="0"/>
              <a:t>Spoken</a:t>
            </a:r>
            <a:r>
              <a:rPr lang="de-DE" sz="2400" dirty="0" smtClean="0"/>
              <a:t> on </a:t>
            </a:r>
            <a:r>
              <a:rPr lang="de-DE" sz="2400" dirty="0" err="1" smtClean="0"/>
              <a:t>Nias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Batu</a:t>
            </a:r>
            <a:r>
              <a:rPr lang="de-DE" sz="2400" dirty="0" smtClean="0"/>
              <a:t> Islands (North Sumatra)</a:t>
            </a:r>
          </a:p>
          <a:p>
            <a:r>
              <a:rPr lang="de-DE" sz="2400" dirty="0" smtClean="0"/>
              <a:t>c. 1,000,000 </a:t>
            </a:r>
            <a:r>
              <a:rPr lang="de-DE" sz="2400" dirty="0" err="1" smtClean="0"/>
              <a:t>speakers</a:t>
            </a:r>
            <a:r>
              <a:rPr lang="de-DE" sz="2400" dirty="0" smtClean="0"/>
              <a:t> (</a:t>
            </a:r>
            <a:r>
              <a:rPr lang="de-DE" sz="2400" dirty="0" err="1" smtClean="0"/>
              <a:t>based</a:t>
            </a:r>
            <a:r>
              <a:rPr lang="de-DE" sz="2400" dirty="0" smtClean="0"/>
              <a:t> on </a:t>
            </a:r>
            <a:r>
              <a:rPr lang="de-DE" sz="2400" dirty="0" err="1" smtClean="0"/>
              <a:t>ethnic</a:t>
            </a:r>
            <a:r>
              <a:rPr lang="de-DE" sz="2400" dirty="0" smtClean="0"/>
              <a:t> </a:t>
            </a:r>
            <a:r>
              <a:rPr lang="de-DE" sz="2400" dirty="0" err="1" smtClean="0"/>
              <a:t>population</a:t>
            </a:r>
            <a:r>
              <a:rPr lang="de-DE" sz="2400" dirty="0" smtClean="0"/>
              <a:t> 2011)</a:t>
            </a:r>
          </a:p>
          <a:p>
            <a:r>
              <a:rPr lang="de-DE" sz="2400" dirty="0" err="1" smtClean="0"/>
              <a:t>Vigorous</a:t>
            </a:r>
            <a:r>
              <a:rPr lang="de-DE" sz="2400" dirty="0" smtClean="0"/>
              <a:t> </a:t>
            </a:r>
            <a:r>
              <a:rPr lang="de-DE" sz="2400" dirty="0" err="1" smtClean="0"/>
              <a:t>usage</a:t>
            </a:r>
            <a:r>
              <a:rPr lang="de-DE" sz="2400" dirty="0" smtClean="0"/>
              <a:t> + positive </a:t>
            </a:r>
            <a:r>
              <a:rPr lang="de-DE" sz="2400" dirty="0" err="1" smtClean="0"/>
              <a:t>language</a:t>
            </a:r>
            <a:r>
              <a:rPr lang="de-DE" sz="2400" dirty="0" smtClean="0"/>
              <a:t> </a:t>
            </a:r>
            <a:r>
              <a:rPr lang="de-DE" sz="2400" dirty="0" err="1" smtClean="0"/>
              <a:t>attitudes</a:t>
            </a:r>
            <a:r>
              <a:rPr lang="de-DE" sz="2400" dirty="0" smtClean="0"/>
              <a:t> (</a:t>
            </a:r>
            <a:r>
              <a:rPr lang="de-DE" sz="2400" i="1" dirty="0" err="1" smtClean="0"/>
              <a:t>Ethnologue</a:t>
            </a:r>
            <a:r>
              <a:rPr lang="de-DE" sz="2400" dirty="0" smtClean="0"/>
              <a:t>)</a:t>
            </a:r>
          </a:p>
          <a:p>
            <a:r>
              <a:rPr lang="de-DE" sz="2400" dirty="0" err="1" smtClean="0"/>
              <a:t>Bible</a:t>
            </a:r>
            <a:r>
              <a:rPr lang="de-DE" sz="2400" dirty="0" smtClean="0"/>
              <a:t> </a:t>
            </a:r>
            <a:r>
              <a:rPr lang="de-DE" sz="2400" dirty="0" err="1" smtClean="0"/>
              <a:t>translation</a:t>
            </a:r>
            <a:r>
              <a:rPr lang="de-DE" sz="2400" dirty="0" smtClean="0"/>
              <a:t> + </a:t>
            </a:r>
            <a:r>
              <a:rPr lang="de-DE" sz="2400" dirty="0" err="1" smtClean="0"/>
              <a:t>church</a:t>
            </a:r>
            <a:r>
              <a:rPr lang="de-DE" sz="2400" dirty="0" smtClean="0"/>
              <a:t> </a:t>
            </a:r>
            <a:r>
              <a:rPr lang="de-DE" sz="2400" dirty="0" err="1" smtClean="0"/>
              <a:t>services</a:t>
            </a:r>
            <a:endParaRPr lang="de-DE" sz="2400" dirty="0" smtClean="0"/>
          </a:p>
          <a:p>
            <a:r>
              <a:rPr lang="de-DE" sz="2400" dirty="0" err="1" smtClean="0"/>
              <a:t>Nias</a:t>
            </a:r>
            <a:r>
              <a:rPr lang="de-DE" sz="2400" dirty="0" smtClean="0"/>
              <a:t> </a:t>
            </a:r>
            <a:r>
              <a:rPr lang="de-DE" sz="2400" dirty="0" err="1" smtClean="0"/>
              <a:t>Wikipedia</a:t>
            </a:r>
            <a:r>
              <a:rPr lang="de-DE" sz="2400" dirty="0" smtClean="0"/>
              <a:t> + </a:t>
            </a:r>
            <a:r>
              <a:rPr lang="de-DE" sz="2400" dirty="0" err="1" smtClean="0"/>
              <a:t>Wiktionary</a:t>
            </a:r>
            <a:endParaRPr lang="de-DE" sz="2400" dirty="0" smtClean="0"/>
          </a:p>
          <a:p>
            <a:r>
              <a:rPr lang="de-DE" sz="2400" dirty="0" err="1" smtClean="0"/>
              <a:t>Three</a:t>
            </a:r>
            <a:r>
              <a:rPr lang="de-DE" sz="2400" dirty="0" smtClean="0"/>
              <a:t> </a:t>
            </a:r>
            <a:r>
              <a:rPr lang="de-DE" sz="2400" dirty="0" err="1" smtClean="0"/>
              <a:t>main</a:t>
            </a:r>
            <a:r>
              <a:rPr lang="de-DE" sz="2400" dirty="0" smtClean="0"/>
              <a:t> </a:t>
            </a:r>
            <a:r>
              <a:rPr lang="de-DE" sz="2400" dirty="0" err="1" smtClean="0"/>
              <a:t>dialect</a:t>
            </a:r>
            <a:r>
              <a:rPr lang="de-DE" sz="2400" dirty="0" smtClean="0"/>
              <a:t> </a:t>
            </a:r>
            <a:r>
              <a:rPr lang="de-DE" sz="2400" dirty="0" err="1" smtClean="0"/>
              <a:t>areas</a:t>
            </a:r>
            <a:r>
              <a:rPr lang="de-DE" sz="2400" dirty="0" smtClean="0"/>
              <a:t> (</a:t>
            </a:r>
            <a:r>
              <a:rPr lang="de-DE" sz="2400" u="sng" dirty="0" smtClean="0"/>
              <a:t>Northern</a:t>
            </a:r>
            <a:r>
              <a:rPr lang="de-DE" sz="2400" dirty="0" smtClean="0"/>
              <a:t>, Central, Southern)</a:t>
            </a:r>
          </a:p>
          <a:p>
            <a:r>
              <a:rPr lang="de-DE" sz="2400" dirty="0" err="1" smtClean="0"/>
              <a:t>Barrier</a:t>
            </a:r>
            <a:r>
              <a:rPr lang="de-DE" sz="2400" dirty="0" smtClean="0"/>
              <a:t> Islands-</a:t>
            </a:r>
            <a:r>
              <a:rPr lang="de-DE" sz="2400" dirty="0" err="1" smtClean="0"/>
              <a:t>Batak</a:t>
            </a:r>
            <a:r>
              <a:rPr lang="de-DE" sz="2400" dirty="0" smtClean="0"/>
              <a:t> </a:t>
            </a:r>
            <a:r>
              <a:rPr lang="de-DE" sz="2400" dirty="0" err="1" smtClean="0"/>
              <a:t>subgroup</a:t>
            </a:r>
            <a:r>
              <a:rPr lang="de-DE" sz="2400" dirty="0" smtClean="0"/>
              <a:t>:</a:t>
            </a:r>
            <a:br>
              <a:rPr lang="de-DE" sz="2400" dirty="0" smtClean="0"/>
            </a:br>
            <a:r>
              <a:rPr lang="de-DE" sz="2400" u="sng" dirty="0" err="1" smtClean="0"/>
              <a:t>Sikhule</a:t>
            </a:r>
            <a:r>
              <a:rPr lang="de-DE" sz="2400" dirty="0" smtClean="0"/>
              <a:t>; </a:t>
            </a:r>
            <a:r>
              <a:rPr lang="de-DE" sz="2400" dirty="0" err="1" smtClean="0"/>
              <a:t>Mentawai</a:t>
            </a:r>
            <a:r>
              <a:rPr lang="de-DE" sz="2400" dirty="0" smtClean="0"/>
              <a:t>, </a:t>
            </a:r>
            <a:r>
              <a:rPr lang="de-DE" sz="2400" dirty="0" err="1" smtClean="0"/>
              <a:t>Enggano</a:t>
            </a:r>
            <a:r>
              <a:rPr lang="de-DE" sz="2400" dirty="0" smtClean="0"/>
              <a:t>, </a:t>
            </a:r>
            <a:r>
              <a:rPr lang="de-DE" sz="2400" dirty="0" err="1" smtClean="0"/>
              <a:t>Simalur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err="1" smtClean="0"/>
              <a:t>Gayo</a:t>
            </a:r>
            <a:r>
              <a:rPr lang="de-DE" sz="2400" dirty="0" smtClean="0"/>
              <a:t> + </a:t>
            </a:r>
            <a:r>
              <a:rPr lang="de-DE" sz="2400" dirty="0" err="1" smtClean="0"/>
              <a:t>Batak</a:t>
            </a:r>
            <a:r>
              <a:rPr lang="de-DE" sz="2400" dirty="0" smtClean="0"/>
              <a:t> </a:t>
            </a:r>
            <a:r>
              <a:rPr lang="de-DE" sz="2400" dirty="0" err="1" smtClean="0"/>
              <a:t>languages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= "</a:t>
            </a:r>
            <a:r>
              <a:rPr lang="de-DE" sz="2400" dirty="0" err="1" smtClean="0"/>
              <a:t>Sumatran</a:t>
            </a:r>
            <a:r>
              <a:rPr lang="de-DE" sz="2400" dirty="0" smtClean="0"/>
              <a:t>" (Smith 2017, </a:t>
            </a:r>
            <a:r>
              <a:rPr lang="de-DE" sz="2400" dirty="0" err="1" smtClean="0"/>
              <a:t>who</a:t>
            </a:r>
            <a:r>
              <a:rPr lang="de-DE" sz="2400" dirty="0" smtClean="0"/>
              <a:t> also </a:t>
            </a:r>
            <a:r>
              <a:rPr lang="de-DE" sz="2400" dirty="0" err="1" smtClean="0"/>
              <a:t>includes</a:t>
            </a:r>
            <a:r>
              <a:rPr lang="de-DE" sz="2400" dirty="0" smtClean="0"/>
              <a:t> Nasal)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 smtClean="0">
                <a:solidFill>
                  <a:prstClr val="black"/>
                </a:solidFill>
              </a:rPr>
              <a:t>From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PMP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to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Nias</a:t>
            </a:r>
            <a:r>
              <a:rPr lang="de-DE" sz="4000" dirty="0" smtClean="0">
                <a:solidFill>
                  <a:prstClr val="black"/>
                </a:solidFill>
              </a:rPr>
              <a:t> – </a:t>
            </a:r>
            <a:r>
              <a:rPr lang="de-DE" sz="4000" dirty="0" err="1" smtClean="0">
                <a:solidFill>
                  <a:prstClr val="black"/>
                </a:solidFill>
              </a:rPr>
              <a:t>Vowel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coloring</a:t>
            </a:r>
            <a:endParaRPr lang="de-DE" sz="4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Bidirectional</a:t>
            </a:r>
            <a:r>
              <a:rPr lang="de-DE" dirty="0" smtClean="0"/>
              <a:t> *R-</a:t>
            </a:r>
            <a:r>
              <a:rPr lang="de-DE" dirty="0" err="1" smtClean="0"/>
              <a:t>coloring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dirty="0" err="1" smtClean="0"/>
              <a:t>d</a:t>
            </a:r>
            <a:r>
              <a:rPr lang="de-DE" b="1" dirty="0" err="1" smtClean="0">
                <a:solidFill>
                  <a:srgbClr val="C00000"/>
                </a:solidFill>
              </a:rPr>
              <a:t>aRa</a:t>
            </a:r>
            <a:r>
              <a:rPr lang="de-DE" dirty="0" err="1" smtClean="0"/>
              <a:t>q</a:t>
            </a:r>
            <a:r>
              <a:rPr lang="de-DE" dirty="0" smtClean="0"/>
              <a:t>	&gt; </a:t>
            </a:r>
            <a:r>
              <a:rPr lang="de-DE" i="1" dirty="0" smtClean="0"/>
              <a:t>d</a:t>
            </a:r>
            <a:r>
              <a:rPr lang="de-DE" b="1" i="1" dirty="0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b</a:t>
            </a:r>
            <a:r>
              <a:rPr lang="de-DE" b="1" dirty="0" err="1" smtClean="0">
                <a:solidFill>
                  <a:srgbClr val="C00000"/>
                </a:solidFill>
              </a:rPr>
              <a:t>aRa</a:t>
            </a:r>
            <a:r>
              <a:rPr lang="de-DE" dirty="0" err="1" smtClean="0"/>
              <a:t>h</a:t>
            </a:r>
            <a:r>
              <a:rPr lang="de-DE" dirty="0" smtClean="0"/>
              <a:t>	&gt; </a:t>
            </a:r>
            <a:r>
              <a:rPr lang="de-DE" i="1" dirty="0" err="1" smtClean="0"/>
              <a:t>b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b</a:t>
            </a:r>
            <a:r>
              <a:rPr lang="de-DE" b="1" dirty="0" err="1" smtClean="0">
                <a:solidFill>
                  <a:srgbClr val="C00000"/>
                </a:solidFill>
              </a:rPr>
              <a:t>aRa</a:t>
            </a:r>
            <a:r>
              <a:rPr lang="de-DE" dirty="0" err="1" smtClean="0"/>
              <a:t>q</a:t>
            </a:r>
            <a:r>
              <a:rPr lang="de-DE" dirty="0" smtClean="0"/>
              <a:t>	&gt; </a:t>
            </a:r>
            <a:r>
              <a:rPr lang="de-DE" i="1" dirty="0" err="1" smtClean="0"/>
              <a:t>b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p</a:t>
            </a:r>
            <a:r>
              <a:rPr lang="de-DE" b="1" dirty="0" err="1" smtClean="0">
                <a:solidFill>
                  <a:srgbClr val="C00000"/>
                </a:solidFill>
              </a:rPr>
              <a:t>aRa</a:t>
            </a:r>
            <a:r>
              <a:rPr lang="de-DE" dirty="0" smtClean="0"/>
              <a:t>	&gt; </a:t>
            </a:r>
            <a:r>
              <a:rPr lang="de-DE" i="1" dirty="0" err="1" smtClean="0"/>
              <a:t>f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h</a:t>
            </a:r>
            <a:r>
              <a:rPr lang="de-DE" b="1" dirty="0" err="1" smtClean="0">
                <a:solidFill>
                  <a:srgbClr val="C00000"/>
                </a:solidFill>
              </a:rPr>
              <a:t>aRə</a:t>
            </a:r>
            <a:r>
              <a:rPr lang="de-DE" dirty="0" err="1" smtClean="0"/>
              <a:t>zan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r>
              <a:rPr lang="de-DE" i="1" dirty="0" err="1" smtClean="0"/>
              <a:t>ra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Metathesis *ə -*u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dirty="0" err="1" smtClean="0"/>
              <a:t>qat</a:t>
            </a:r>
            <a:r>
              <a:rPr lang="de-DE" b="1" dirty="0" err="1" smtClean="0">
                <a:solidFill>
                  <a:srgbClr val="0070C0"/>
                </a:solidFill>
              </a:rPr>
              <a:t>ə</a:t>
            </a:r>
            <a:r>
              <a:rPr lang="de-DE" dirty="0" err="1" smtClean="0"/>
              <a:t>l</a:t>
            </a:r>
            <a:r>
              <a:rPr lang="de-DE" b="1" dirty="0" err="1" smtClean="0">
                <a:solidFill>
                  <a:srgbClr val="C00000"/>
                </a:solidFill>
              </a:rPr>
              <a:t>uR</a:t>
            </a:r>
            <a:r>
              <a:rPr lang="de-DE" dirty="0" smtClean="0"/>
              <a:t>	&gt; </a:t>
            </a:r>
            <a:r>
              <a:rPr lang="de-DE" i="1" dirty="0" err="1" smtClean="0"/>
              <a:t>ad</a:t>
            </a:r>
            <a:r>
              <a:rPr lang="de-DE" b="1" i="1" dirty="0" err="1" smtClean="0">
                <a:solidFill>
                  <a:srgbClr val="0070C0"/>
                </a:solidFill>
              </a:rPr>
              <a:t>u</a:t>
            </a:r>
            <a:r>
              <a:rPr lang="de-DE" i="1" dirty="0" err="1" smtClean="0"/>
              <a:t>l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b</a:t>
            </a:r>
            <a:r>
              <a:rPr lang="de-DE" b="1" dirty="0" err="1" smtClean="0">
                <a:solidFill>
                  <a:srgbClr val="0070C0"/>
                </a:solidFill>
              </a:rPr>
              <a:t>ə</a:t>
            </a:r>
            <a:r>
              <a:rPr lang="de-DE" dirty="0" err="1" smtClean="0"/>
              <a:t>s</a:t>
            </a:r>
            <a:r>
              <a:rPr lang="de-DE" b="1" dirty="0" err="1" smtClean="0">
                <a:solidFill>
                  <a:srgbClr val="C00000"/>
                </a:solidFill>
              </a:rPr>
              <a:t>uR</a:t>
            </a:r>
            <a:r>
              <a:rPr lang="de-DE" dirty="0" smtClean="0"/>
              <a:t>	&gt; </a:t>
            </a:r>
            <a:r>
              <a:rPr lang="de-DE" i="1" dirty="0" err="1" smtClean="0"/>
              <a:t>b</a:t>
            </a:r>
            <a:r>
              <a:rPr lang="de-DE" b="1" i="1" dirty="0" err="1" smtClean="0">
                <a:solidFill>
                  <a:srgbClr val="0070C0"/>
                </a:solidFill>
              </a:rPr>
              <a:t>u</a:t>
            </a:r>
            <a:r>
              <a:rPr lang="de-DE" i="1" dirty="0" err="1" smtClean="0"/>
              <a:t>s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q</a:t>
            </a:r>
            <a:r>
              <a:rPr lang="de-DE" b="1" dirty="0" err="1" smtClean="0">
                <a:solidFill>
                  <a:srgbClr val="0070C0"/>
                </a:solidFill>
              </a:rPr>
              <a:t>ə</a:t>
            </a:r>
            <a:r>
              <a:rPr lang="de-DE" dirty="0" err="1" smtClean="0"/>
              <a:t>n</a:t>
            </a:r>
            <a:r>
              <a:rPr lang="de-DE" b="1" dirty="0" err="1" smtClean="0">
                <a:solidFill>
                  <a:srgbClr val="C00000"/>
                </a:solidFill>
              </a:rPr>
              <a:t>uR</a:t>
            </a:r>
            <a:r>
              <a:rPr lang="de-DE" dirty="0" smtClean="0"/>
              <a:t>	&gt; </a:t>
            </a:r>
            <a:r>
              <a:rPr lang="de-DE" i="1" dirty="0" err="1" smtClean="0"/>
              <a:t>h</a:t>
            </a:r>
            <a:r>
              <a:rPr lang="de-DE" b="1" i="1" dirty="0" err="1" smtClean="0">
                <a:solidFill>
                  <a:srgbClr val="0070C0"/>
                </a:solidFill>
              </a:rPr>
              <a:t>u</a:t>
            </a:r>
            <a:r>
              <a:rPr lang="de-DE" i="1" dirty="0" err="1" smtClean="0"/>
              <a:t>n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i="1" dirty="0" smtClean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20</a:t>
            </a:fld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 smtClean="0">
                <a:solidFill>
                  <a:prstClr val="black"/>
                </a:solidFill>
              </a:rPr>
              <a:t>From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PMP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to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Nias</a:t>
            </a:r>
            <a:r>
              <a:rPr lang="de-DE" sz="4000" dirty="0" smtClean="0">
                <a:solidFill>
                  <a:prstClr val="black"/>
                </a:solidFill>
              </a:rPr>
              <a:t> – </a:t>
            </a:r>
            <a:r>
              <a:rPr lang="de-DE" sz="4000" dirty="0" err="1" smtClean="0">
                <a:solidFill>
                  <a:prstClr val="black"/>
                </a:solidFill>
              </a:rPr>
              <a:t>Vowel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coloring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b="1" dirty="0" err="1" smtClean="0"/>
              <a:t>Vowel</a:t>
            </a:r>
            <a:r>
              <a:rPr lang="de-DE" b="1" dirty="0" smtClean="0"/>
              <a:t> </a:t>
            </a:r>
            <a:r>
              <a:rPr lang="de-DE" b="1" dirty="0" err="1" smtClean="0"/>
              <a:t>harmony</a:t>
            </a:r>
            <a:r>
              <a:rPr lang="de-DE" dirty="0" smtClean="0"/>
              <a:t> </a:t>
            </a:r>
            <a:r>
              <a:rPr lang="de-DE" b="1" dirty="0" err="1" smtClean="0"/>
              <a:t>before</a:t>
            </a:r>
            <a:r>
              <a:rPr lang="de-DE" b="1" dirty="0" smtClean="0"/>
              <a:t> *k/*ŋ/*R</a:t>
            </a:r>
          </a:p>
          <a:p>
            <a:pPr>
              <a:spcAft>
                <a:spcPts val="600"/>
              </a:spcAft>
              <a:buNone/>
            </a:pPr>
            <a:r>
              <a:rPr lang="de-DE" dirty="0" smtClean="0"/>
              <a:t>(*ə-ə; *a-a; *ə-a; but </a:t>
            </a:r>
            <a:r>
              <a:rPr lang="de-DE" u="sng" dirty="0" smtClean="0"/>
              <a:t>not</a:t>
            </a:r>
            <a:r>
              <a:rPr lang="de-DE" dirty="0" smtClean="0"/>
              <a:t> *a-ə)</a:t>
            </a:r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0070C0"/>
                </a:solidFill>
              </a:rPr>
              <a:t>a</a:t>
            </a:r>
            <a:r>
              <a:rPr lang="de-DE" dirty="0" err="1" smtClean="0"/>
              <a:t>n</a:t>
            </a:r>
            <a:r>
              <a:rPr lang="de-DE" b="1" dirty="0" err="1" smtClean="0">
                <a:solidFill>
                  <a:srgbClr val="C00000"/>
                </a:solidFill>
              </a:rPr>
              <a:t>ak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0070C0"/>
                </a:solidFill>
              </a:rPr>
              <a:t>o</a:t>
            </a:r>
            <a:r>
              <a:rPr lang="de-DE" i="1" dirty="0" err="1" smtClean="0"/>
              <a:t>n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dirty="0" smtClean="0"/>
              <a:t>*</a:t>
            </a:r>
            <a:r>
              <a:rPr lang="de-DE" dirty="0" err="1" smtClean="0"/>
              <a:t>b</a:t>
            </a:r>
            <a:r>
              <a:rPr lang="de-DE" b="1" dirty="0" err="1" smtClean="0">
                <a:solidFill>
                  <a:srgbClr val="0070C0"/>
                </a:solidFill>
              </a:rPr>
              <a:t>ə</a:t>
            </a:r>
            <a:r>
              <a:rPr lang="de-DE" dirty="0" err="1" smtClean="0"/>
              <a:t>t</a:t>
            </a:r>
            <a:r>
              <a:rPr lang="de-DE" b="1" dirty="0" err="1" smtClean="0">
                <a:solidFill>
                  <a:srgbClr val="C00000"/>
                </a:solidFill>
              </a:rPr>
              <a:t>ak</a:t>
            </a:r>
            <a:r>
              <a:rPr lang="de-DE" dirty="0" smtClean="0"/>
              <a:t>	&gt; </a:t>
            </a:r>
            <a:r>
              <a:rPr lang="de-DE" i="1" dirty="0" smtClean="0"/>
              <a:t>a-</a:t>
            </a:r>
            <a:r>
              <a:rPr lang="de-DE" i="1" dirty="0" err="1" smtClean="0"/>
              <a:t>b</a:t>
            </a:r>
            <a:r>
              <a:rPr lang="de-DE" b="1" i="1" dirty="0" err="1" smtClean="0">
                <a:solidFill>
                  <a:srgbClr val="0070C0"/>
                </a:solidFill>
              </a:rPr>
              <a:t>o</a:t>
            </a:r>
            <a:r>
              <a:rPr lang="de-DE" i="1" dirty="0" err="1" smtClean="0"/>
              <a:t>t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q</a:t>
            </a:r>
            <a:r>
              <a:rPr lang="de-DE" b="1" dirty="0" err="1" smtClean="0">
                <a:solidFill>
                  <a:srgbClr val="0070C0"/>
                </a:solidFill>
              </a:rPr>
              <a:t>a</a:t>
            </a:r>
            <a:r>
              <a:rPr lang="de-DE" dirty="0" err="1" smtClean="0"/>
              <a:t>b</a:t>
            </a:r>
            <a:r>
              <a:rPr lang="de-DE" b="1" dirty="0" err="1" smtClean="0">
                <a:solidFill>
                  <a:srgbClr val="C00000"/>
                </a:solidFill>
              </a:rPr>
              <a:t>aŋ</a:t>
            </a:r>
            <a:r>
              <a:rPr lang="de-DE" dirty="0" smtClean="0"/>
              <a:t>	&gt; </a:t>
            </a:r>
            <a:r>
              <a:rPr lang="de-DE" b="1" i="1" dirty="0" err="1" smtClean="0">
                <a:solidFill>
                  <a:srgbClr val="0070C0"/>
                </a:solidFill>
              </a:rPr>
              <a:t>o</a:t>
            </a:r>
            <a:r>
              <a:rPr lang="de-DE" i="1" dirty="0" err="1" smtClean="0"/>
              <a:t>w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q</a:t>
            </a:r>
            <a:r>
              <a:rPr lang="de-DE" b="1" dirty="0" err="1" smtClean="0">
                <a:solidFill>
                  <a:srgbClr val="0070C0"/>
                </a:solidFill>
              </a:rPr>
              <a:t>ə</a:t>
            </a:r>
            <a:r>
              <a:rPr lang="de-DE" dirty="0" err="1" smtClean="0"/>
              <a:t>n</a:t>
            </a:r>
            <a:r>
              <a:rPr lang="de-DE" b="1" dirty="0" err="1" smtClean="0">
                <a:solidFill>
                  <a:srgbClr val="C00000"/>
                </a:solidFill>
              </a:rPr>
              <a:t>əŋ</a:t>
            </a:r>
            <a:r>
              <a:rPr lang="de-DE" dirty="0" smtClean="0"/>
              <a:t>	&gt; </a:t>
            </a:r>
            <a:r>
              <a:rPr lang="de-DE" i="1" dirty="0" err="1" smtClean="0"/>
              <a:t>h</a:t>
            </a:r>
            <a:r>
              <a:rPr lang="de-DE" b="1" i="1" dirty="0" err="1" smtClean="0">
                <a:solidFill>
                  <a:srgbClr val="0070C0"/>
                </a:solidFill>
              </a:rPr>
              <a:t>o</a:t>
            </a:r>
            <a:r>
              <a:rPr lang="de-DE" i="1" dirty="0" err="1" smtClean="0"/>
              <a:t>n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l</a:t>
            </a:r>
            <a:r>
              <a:rPr lang="de-DE" b="1" dirty="0" err="1" smtClean="0">
                <a:solidFill>
                  <a:srgbClr val="0070C0"/>
                </a:solidFill>
              </a:rPr>
              <a:t>a</a:t>
            </a:r>
            <a:r>
              <a:rPr lang="de-DE" dirty="0" err="1" smtClean="0"/>
              <a:t>p</a:t>
            </a:r>
            <a:r>
              <a:rPr lang="de-DE" b="1" dirty="0" err="1" smtClean="0">
                <a:solidFill>
                  <a:srgbClr val="C00000"/>
                </a:solidFill>
              </a:rPr>
              <a:t>aR</a:t>
            </a:r>
            <a:r>
              <a:rPr lang="de-DE" dirty="0" smtClean="0"/>
              <a:t>	&gt; </a:t>
            </a:r>
            <a:r>
              <a:rPr lang="de-DE" i="1" dirty="0" err="1" smtClean="0"/>
              <a:t>l</a:t>
            </a:r>
            <a:r>
              <a:rPr lang="de-DE" b="1" i="1" dirty="0" err="1" smtClean="0">
                <a:solidFill>
                  <a:srgbClr val="0070C0"/>
                </a:solidFill>
              </a:rPr>
              <a:t>o</a:t>
            </a:r>
            <a:r>
              <a:rPr lang="de-DE" i="1" dirty="0" err="1" smtClean="0"/>
              <a:t>f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d</a:t>
            </a:r>
            <a:r>
              <a:rPr lang="de-DE" b="1" dirty="0" err="1" smtClean="0">
                <a:solidFill>
                  <a:srgbClr val="0070C0"/>
                </a:solidFill>
              </a:rPr>
              <a:t>ə</a:t>
            </a:r>
            <a:r>
              <a:rPr lang="de-DE" dirty="0" err="1" smtClean="0"/>
              <a:t>ŋ</a:t>
            </a:r>
            <a:r>
              <a:rPr lang="de-DE" b="1" dirty="0" err="1" smtClean="0">
                <a:solidFill>
                  <a:srgbClr val="C00000"/>
                </a:solidFill>
              </a:rPr>
              <a:t>əR</a:t>
            </a:r>
            <a:r>
              <a:rPr lang="de-DE" dirty="0" smtClean="0"/>
              <a:t>	&gt; </a:t>
            </a:r>
            <a:r>
              <a:rPr lang="de-DE" i="1" dirty="0" err="1" smtClean="0"/>
              <a:t>r</a:t>
            </a:r>
            <a:r>
              <a:rPr lang="de-DE" b="1" i="1" dirty="0" err="1" smtClean="0">
                <a:solidFill>
                  <a:srgbClr val="0070C0"/>
                </a:solidFill>
              </a:rPr>
              <a:t>o</a:t>
            </a:r>
            <a:r>
              <a:rPr lang="de-DE" i="1" dirty="0" err="1" smtClean="0"/>
              <a:t>ng</a:t>
            </a:r>
            <a:r>
              <a:rPr lang="de-DE" b="1" i="1" dirty="0" err="1" smtClean="0">
                <a:solidFill>
                  <a:srgbClr val="C00000"/>
                </a:solidFill>
              </a:rPr>
              <a:t>o</a:t>
            </a:r>
            <a:endParaRPr lang="de-DE" i="1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DE" dirty="0" smtClean="0">
                <a:solidFill>
                  <a:srgbClr val="0070C0"/>
                </a:solidFill>
              </a:rPr>
              <a:t>but: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*</a:t>
            </a:r>
            <a:r>
              <a:rPr lang="de-DE" dirty="0" err="1" smtClean="0">
                <a:solidFill>
                  <a:srgbClr val="0070C0"/>
                </a:solidFill>
              </a:rPr>
              <a:t>lat</a:t>
            </a:r>
            <a:r>
              <a:rPr lang="de-DE" b="1" dirty="0" err="1" smtClean="0">
                <a:solidFill>
                  <a:srgbClr val="0070C0"/>
                </a:solidFill>
              </a:rPr>
              <a:t>əŋ</a:t>
            </a:r>
            <a:r>
              <a:rPr lang="de-DE" dirty="0" smtClean="0">
                <a:solidFill>
                  <a:srgbClr val="0070C0"/>
                </a:solidFill>
              </a:rPr>
              <a:t>	&gt; </a:t>
            </a:r>
            <a:r>
              <a:rPr lang="de-DE" i="1" dirty="0" err="1" smtClean="0">
                <a:solidFill>
                  <a:srgbClr val="0070C0"/>
                </a:solidFill>
              </a:rPr>
              <a:t>lato</a:t>
            </a:r>
            <a:endParaRPr lang="de-DE" dirty="0" smtClean="0">
              <a:solidFill>
                <a:srgbClr val="0070C0"/>
              </a:solidFill>
            </a:endParaRPr>
          </a:p>
          <a:p>
            <a:pPr algn="just"/>
            <a:r>
              <a:rPr lang="de-DE" dirty="0" smtClean="0">
                <a:solidFill>
                  <a:srgbClr val="0070C0"/>
                </a:solidFill>
              </a:rPr>
              <a:t>*</a:t>
            </a:r>
            <a:r>
              <a:rPr lang="de-DE" dirty="0" err="1" smtClean="0">
                <a:solidFill>
                  <a:srgbClr val="0070C0"/>
                </a:solidFill>
              </a:rPr>
              <a:t>qaj</a:t>
            </a:r>
            <a:r>
              <a:rPr lang="de-DE" b="1" dirty="0" err="1" smtClean="0">
                <a:solidFill>
                  <a:srgbClr val="0070C0"/>
                </a:solidFill>
              </a:rPr>
              <a:t>əŋ</a:t>
            </a:r>
            <a:r>
              <a:rPr lang="de-DE" dirty="0" smtClean="0">
                <a:solidFill>
                  <a:srgbClr val="0070C0"/>
                </a:solidFill>
              </a:rPr>
              <a:t>	&gt; </a:t>
            </a:r>
            <a:r>
              <a:rPr lang="de-DE" i="1" dirty="0" err="1" smtClean="0">
                <a:solidFill>
                  <a:srgbClr val="0070C0"/>
                </a:solidFill>
              </a:rPr>
              <a:t>akho</a:t>
            </a:r>
            <a:endParaRPr lang="de-DE" dirty="0" smtClean="0">
              <a:solidFill>
                <a:srgbClr val="0070C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err="1" smtClean="0">
                <a:solidFill>
                  <a:prstClr val="black"/>
                </a:solidFill>
              </a:rPr>
              <a:t>From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PMP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to</a:t>
            </a:r>
            <a:r>
              <a:rPr lang="de-DE" sz="4000" dirty="0" smtClean="0">
                <a:solidFill>
                  <a:prstClr val="black"/>
                </a:solidFill>
              </a:rPr>
              <a:t> </a:t>
            </a:r>
            <a:r>
              <a:rPr lang="de-DE" sz="4000" dirty="0" err="1" smtClean="0">
                <a:solidFill>
                  <a:prstClr val="black"/>
                </a:solidFill>
              </a:rPr>
              <a:t>Nias</a:t>
            </a:r>
            <a:r>
              <a:rPr lang="de-DE" sz="4000" dirty="0" smtClean="0">
                <a:solidFill>
                  <a:prstClr val="black"/>
                </a:solidFill>
              </a:rPr>
              <a:t> – </a:t>
            </a:r>
            <a:r>
              <a:rPr lang="de-DE" sz="4000" dirty="0" err="1" smtClean="0">
                <a:solidFill>
                  <a:prstClr val="black"/>
                </a:solidFill>
              </a:rPr>
              <a:t>irregularities</a:t>
            </a:r>
            <a:endParaRPr lang="de-DE" sz="4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Mutation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t</a:t>
            </a:r>
            <a:r>
              <a:rPr lang="de-DE" dirty="0" err="1" smtClean="0"/>
              <a:t>uqu</a:t>
            </a:r>
            <a:r>
              <a:rPr lang="de-DE" dirty="0" smtClean="0"/>
              <a:t>	∼ </a:t>
            </a:r>
            <a:r>
              <a:rPr lang="de-DE" b="1" i="1" dirty="0" err="1" smtClean="0">
                <a:solidFill>
                  <a:srgbClr val="C00000"/>
                </a:solidFill>
              </a:rPr>
              <a:t>d</a:t>
            </a:r>
            <a:r>
              <a:rPr lang="de-DE" i="1" dirty="0" err="1" smtClean="0"/>
              <a:t>u'u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t</a:t>
            </a:r>
            <a:r>
              <a:rPr lang="de-DE" dirty="0" err="1" smtClean="0"/>
              <a:t>umpaq</a:t>
            </a:r>
            <a:r>
              <a:rPr lang="de-DE" dirty="0" smtClean="0"/>
              <a:t>	∼ </a:t>
            </a:r>
            <a:r>
              <a:rPr lang="de-DE" b="1" i="1" dirty="0" err="1" smtClean="0">
                <a:solidFill>
                  <a:srgbClr val="C00000"/>
                </a:solidFill>
              </a:rPr>
              <a:t>d</a:t>
            </a:r>
            <a:r>
              <a:rPr lang="de-DE" i="1" dirty="0" err="1" smtClean="0"/>
              <a:t>uwa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k</a:t>
            </a:r>
            <a:r>
              <a:rPr lang="de-DE" dirty="0" err="1" smtClean="0"/>
              <a:t>asaw</a:t>
            </a:r>
            <a:r>
              <a:rPr lang="de-DE" dirty="0" smtClean="0"/>
              <a:t>	∼ </a:t>
            </a:r>
            <a:r>
              <a:rPr lang="de-DE" b="1" i="1" dirty="0" err="1" smtClean="0">
                <a:solidFill>
                  <a:srgbClr val="C00000"/>
                </a:solidFill>
              </a:rPr>
              <a:t>g</a:t>
            </a:r>
            <a:r>
              <a:rPr lang="de-DE" i="1" dirty="0" err="1" smtClean="0"/>
              <a:t>asö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q</a:t>
            </a:r>
            <a:r>
              <a:rPr lang="de-DE" dirty="0" err="1" smtClean="0"/>
              <a:t>ubi</a:t>
            </a:r>
            <a:r>
              <a:rPr lang="de-DE" dirty="0" smtClean="0"/>
              <a:t>	∼ </a:t>
            </a:r>
            <a:r>
              <a:rPr lang="de-DE" b="1" i="1" dirty="0" err="1" smtClean="0">
                <a:solidFill>
                  <a:srgbClr val="C00000"/>
                </a:solidFill>
              </a:rPr>
              <a:t>g</a:t>
            </a:r>
            <a:r>
              <a:rPr lang="de-DE" i="1" dirty="0" err="1" smtClean="0"/>
              <a:t>owi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b="1" dirty="0" err="1" smtClean="0">
                <a:solidFill>
                  <a:srgbClr val="C00000"/>
                </a:solidFill>
              </a:rPr>
              <a:t>k</a:t>
            </a:r>
            <a:r>
              <a:rPr lang="de-DE" dirty="0" err="1" smtClean="0"/>
              <a:t>əna</a:t>
            </a:r>
            <a:r>
              <a:rPr lang="de-DE" dirty="0" smtClean="0"/>
              <a:t>	∼ </a:t>
            </a:r>
            <a:r>
              <a:rPr lang="de-DE" b="1" i="1" dirty="0" err="1" smtClean="0">
                <a:solidFill>
                  <a:srgbClr val="C00000"/>
                </a:solidFill>
              </a:rPr>
              <a:t>g</a:t>
            </a:r>
            <a:r>
              <a:rPr lang="de-DE" i="1" dirty="0" err="1" smtClean="0"/>
              <a:t>öna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"Root" </a:t>
            </a:r>
            <a:r>
              <a:rPr lang="de-DE" dirty="0" err="1" smtClean="0"/>
              <a:t>correspondences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*</a:t>
            </a:r>
            <a:r>
              <a:rPr lang="de-DE" dirty="0" err="1" smtClean="0"/>
              <a:t>ka</a:t>
            </a:r>
            <a:r>
              <a:rPr lang="de-DE" b="1" dirty="0" err="1" smtClean="0">
                <a:solidFill>
                  <a:srgbClr val="C00000"/>
                </a:solidFill>
              </a:rPr>
              <a:t>ŋkaŋ</a:t>
            </a:r>
            <a:r>
              <a:rPr lang="de-DE" dirty="0" smtClean="0"/>
              <a:t>	∼ </a:t>
            </a:r>
            <a:r>
              <a:rPr lang="de-DE" i="1" dirty="0" err="1" smtClean="0"/>
              <a:t>a'e</a:t>
            </a:r>
            <a:r>
              <a:rPr lang="de-DE" b="1" i="1" dirty="0" err="1" smtClean="0">
                <a:solidFill>
                  <a:srgbClr val="C00000"/>
                </a:solidFill>
              </a:rPr>
              <a:t>ga</a:t>
            </a:r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dirty="0" smtClean="0"/>
              <a:t>*</a:t>
            </a:r>
            <a:r>
              <a:rPr lang="de-DE" dirty="0" err="1" smtClean="0"/>
              <a:t>lə</a:t>
            </a:r>
            <a:r>
              <a:rPr lang="de-DE" b="1" dirty="0" err="1" smtClean="0">
                <a:solidFill>
                  <a:srgbClr val="C00000"/>
                </a:solidFill>
              </a:rPr>
              <a:t>pas</a:t>
            </a:r>
            <a:r>
              <a:rPr lang="de-DE" dirty="0" smtClean="0"/>
              <a:t>	∼ </a:t>
            </a:r>
            <a:r>
              <a:rPr lang="de-DE" i="1" dirty="0" err="1" smtClean="0"/>
              <a:t>e</a:t>
            </a:r>
            <a:r>
              <a:rPr lang="de-DE" b="1" i="1" dirty="0" err="1" smtClean="0">
                <a:solidFill>
                  <a:srgbClr val="C00000"/>
                </a:solidFill>
              </a:rPr>
              <a:t>fa</a:t>
            </a:r>
            <a:r>
              <a:rPr lang="de-DE" i="1" dirty="0" err="1" smtClean="0"/>
              <a:t>-'ö</a:t>
            </a:r>
            <a:endParaRPr lang="de-DE" dirty="0" smtClean="0"/>
          </a:p>
          <a:p>
            <a:r>
              <a:rPr lang="de-DE" dirty="0" smtClean="0"/>
              <a:t>*</a:t>
            </a:r>
            <a:r>
              <a:rPr lang="de-DE" dirty="0" err="1" smtClean="0"/>
              <a:t>gə</a:t>
            </a:r>
            <a:r>
              <a:rPr lang="de-DE" b="1" dirty="0" err="1" smtClean="0">
                <a:solidFill>
                  <a:srgbClr val="C00000"/>
                </a:solidFill>
              </a:rPr>
              <a:t>tus</a:t>
            </a:r>
            <a:r>
              <a:rPr lang="de-DE" dirty="0" smtClean="0"/>
              <a:t>	∼ </a:t>
            </a:r>
            <a:r>
              <a:rPr lang="de-DE" i="1" dirty="0" err="1" smtClean="0"/>
              <a:t>ae</a:t>
            </a:r>
            <a:r>
              <a:rPr lang="de-DE" b="1" i="1" dirty="0" err="1" smtClean="0">
                <a:solidFill>
                  <a:srgbClr val="C00000"/>
                </a:solidFill>
              </a:rPr>
              <a:t>tu</a:t>
            </a:r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dirty="0" smtClean="0"/>
              <a:t>*i </a:t>
            </a:r>
            <a:r>
              <a:rPr lang="de-DE" dirty="0" err="1" smtClean="0"/>
              <a:t>di</a:t>
            </a:r>
            <a:r>
              <a:rPr lang="de-DE" b="1" dirty="0" err="1" smtClean="0">
                <a:solidFill>
                  <a:srgbClr val="C00000"/>
                </a:solidFill>
              </a:rPr>
              <a:t>paR</a:t>
            </a:r>
            <a:r>
              <a:rPr lang="de-DE" dirty="0" smtClean="0"/>
              <a:t>	∼ </a:t>
            </a:r>
            <a:r>
              <a:rPr lang="de-DE" i="1" dirty="0" err="1" smtClean="0"/>
              <a:t>ye</a:t>
            </a:r>
            <a:r>
              <a:rPr lang="de-DE" b="1" i="1" dirty="0" err="1" smtClean="0">
                <a:solidFill>
                  <a:srgbClr val="C00000"/>
                </a:solidFill>
              </a:rPr>
              <a:t>fo</a:t>
            </a:r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dirty="0" smtClean="0"/>
              <a:t>*</a:t>
            </a:r>
            <a:r>
              <a:rPr lang="de-DE" dirty="0" err="1" smtClean="0"/>
              <a:t>su</a:t>
            </a:r>
            <a:r>
              <a:rPr lang="de-DE" b="1" dirty="0" err="1" smtClean="0">
                <a:solidFill>
                  <a:srgbClr val="C00000"/>
                </a:solidFill>
              </a:rPr>
              <a:t>su</a:t>
            </a:r>
            <a:r>
              <a:rPr lang="de-DE" dirty="0" smtClean="0"/>
              <a:t>	∼ </a:t>
            </a:r>
            <a:r>
              <a:rPr lang="de-DE" i="1" dirty="0" err="1" smtClean="0"/>
              <a:t>fo</a:t>
            </a:r>
            <a:r>
              <a:rPr lang="de-DE" b="1" i="1" dirty="0" err="1" smtClean="0">
                <a:solidFill>
                  <a:srgbClr val="C00000"/>
                </a:solidFill>
              </a:rPr>
              <a:t>su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Barrier</a:t>
            </a:r>
            <a:r>
              <a:rPr lang="de-DE" dirty="0" smtClean="0"/>
              <a:t> Islands-</a:t>
            </a:r>
            <a:r>
              <a:rPr lang="de-DE" dirty="0" err="1" smtClean="0"/>
              <a:t>Batak</a:t>
            </a:r>
            <a:r>
              <a:rPr lang="de-DE" dirty="0" smtClean="0"/>
              <a:t> </a:t>
            </a:r>
            <a:r>
              <a:rPr lang="de-DE" dirty="0" err="1" smtClean="0"/>
              <a:t>relations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sz="2400" b="1" dirty="0" err="1" smtClean="0">
                <a:solidFill>
                  <a:prstClr val="black"/>
                </a:solidFill>
              </a:rPr>
              <a:t>Shared</a:t>
            </a:r>
            <a:r>
              <a:rPr lang="de-DE" sz="2400" b="1" dirty="0" smtClean="0">
                <a:solidFill>
                  <a:prstClr val="black"/>
                </a:solidFill>
              </a:rPr>
              <a:t> </a:t>
            </a:r>
            <a:r>
              <a:rPr lang="de-DE" sz="2400" b="1" dirty="0" err="1" smtClean="0">
                <a:solidFill>
                  <a:prstClr val="black"/>
                </a:solidFill>
              </a:rPr>
              <a:t>irregularties</a:t>
            </a:r>
            <a:endParaRPr lang="de-DE" sz="2400" b="1" dirty="0" smtClean="0">
              <a:solidFill>
                <a:prstClr val="black"/>
              </a:solidFill>
            </a:endParaRPr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qaləp</a:t>
            </a:r>
            <a:r>
              <a:rPr lang="de-DE" sz="2400" dirty="0" smtClean="0"/>
              <a:t> (*</a:t>
            </a:r>
            <a:r>
              <a:rPr lang="de-DE" sz="2400" dirty="0" err="1" smtClean="0"/>
              <a:t>qalap</a:t>
            </a:r>
            <a:r>
              <a:rPr lang="de-DE" sz="2400" dirty="0" smtClean="0"/>
              <a:t>) 	&gt; </a:t>
            </a:r>
            <a:r>
              <a:rPr lang="de-DE" sz="2400" i="1" dirty="0" err="1" smtClean="0"/>
              <a:t>halö</a:t>
            </a:r>
            <a:r>
              <a:rPr lang="de-DE" sz="2400" dirty="0" smtClean="0"/>
              <a:t> (</a:t>
            </a:r>
            <a:r>
              <a:rPr lang="de-DE" sz="2400" dirty="0" err="1" smtClean="0"/>
              <a:t>Simalungun</a:t>
            </a:r>
            <a:r>
              <a:rPr lang="de-DE" sz="2400" dirty="0" smtClean="0"/>
              <a:t> </a:t>
            </a:r>
            <a:r>
              <a:rPr lang="de-DE" sz="2400" i="1" dirty="0" err="1" smtClean="0"/>
              <a:t>alop</a:t>
            </a:r>
            <a:r>
              <a:rPr lang="de-DE" sz="2400" dirty="0" smtClean="0"/>
              <a:t>)</a:t>
            </a:r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Rəbəq</a:t>
            </a:r>
            <a:r>
              <a:rPr lang="de-DE" sz="2400" dirty="0" smtClean="0"/>
              <a:t> (*</a:t>
            </a:r>
            <a:r>
              <a:rPr lang="de-DE" sz="2400" dirty="0" err="1" smtClean="0"/>
              <a:t>Rəbaq</a:t>
            </a:r>
            <a:r>
              <a:rPr lang="de-DE" sz="2400" dirty="0" smtClean="0"/>
              <a:t>)	&gt; </a:t>
            </a:r>
            <a:r>
              <a:rPr lang="de-DE" sz="2400" i="1" dirty="0" err="1" smtClean="0"/>
              <a:t>owö</a:t>
            </a:r>
            <a:r>
              <a:rPr lang="de-DE" sz="2400" dirty="0" smtClean="0"/>
              <a:t> (</a:t>
            </a:r>
            <a:r>
              <a:rPr lang="de-DE" sz="2400" dirty="0" err="1" smtClean="0"/>
              <a:t>Simalungun</a:t>
            </a:r>
            <a:r>
              <a:rPr lang="de-DE" sz="2400" dirty="0" smtClean="0"/>
              <a:t> </a:t>
            </a:r>
            <a:r>
              <a:rPr lang="de-DE" sz="2400" i="1" dirty="0" err="1" smtClean="0"/>
              <a:t>roboh</a:t>
            </a:r>
            <a:r>
              <a:rPr lang="de-DE" sz="2400" dirty="0" smtClean="0"/>
              <a:t>, Toba </a:t>
            </a:r>
            <a:r>
              <a:rPr lang="de-DE" sz="2400" i="1" dirty="0" err="1" smtClean="0"/>
              <a:t>robo</a:t>
            </a:r>
            <a:r>
              <a:rPr lang="de-DE" sz="2400" dirty="0" smtClean="0"/>
              <a:t>)</a:t>
            </a:r>
          </a:p>
          <a:p>
            <a:r>
              <a:rPr lang="de-DE" sz="2400" dirty="0" smtClean="0"/>
              <a:t>*</a:t>
            </a:r>
            <a:r>
              <a:rPr lang="de-DE" sz="2400" dirty="0" err="1" smtClean="0"/>
              <a:t>taŋkaw</a:t>
            </a:r>
            <a:r>
              <a:rPr lang="de-DE" sz="2400" dirty="0" smtClean="0"/>
              <a:t> (*</a:t>
            </a:r>
            <a:r>
              <a:rPr lang="de-DE" sz="2400" dirty="0" err="1" smtClean="0"/>
              <a:t>takaw</a:t>
            </a:r>
            <a:r>
              <a:rPr lang="de-DE" sz="2400" dirty="0" smtClean="0"/>
              <a:t>)	&gt; </a:t>
            </a:r>
            <a:r>
              <a:rPr lang="de-DE" sz="2400" i="1" dirty="0" err="1" smtClean="0"/>
              <a:t>tagö</a:t>
            </a:r>
            <a:r>
              <a:rPr lang="de-DE" sz="2400" dirty="0" smtClean="0"/>
              <a:t> (Karo </a:t>
            </a:r>
            <a:r>
              <a:rPr lang="de-DE" sz="2400" i="1" dirty="0" err="1" smtClean="0"/>
              <a:t>tangko</a:t>
            </a:r>
            <a:r>
              <a:rPr lang="de-DE" sz="2400" dirty="0" smtClean="0"/>
              <a:t>, Toba </a:t>
            </a:r>
            <a:r>
              <a:rPr lang="de-DE" sz="2400" i="1" dirty="0" err="1" smtClean="0"/>
              <a:t>takko</a:t>
            </a:r>
            <a:r>
              <a:rPr lang="de-DE" sz="2400" dirty="0" smtClean="0"/>
              <a:t>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23</a:t>
            </a:fld>
            <a:endParaRPr 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Barrier</a:t>
            </a:r>
            <a:r>
              <a:rPr lang="de-DE" dirty="0" smtClean="0"/>
              <a:t> Islands-</a:t>
            </a:r>
            <a:r>
              <a:rPr lang="de-DE" dirty="0" err="1" smtClean="0"/>
              <a:t>Batak</a:t>
            </a:r>
            <a:r>
              <a:rPr lang="de-DE" dirty="0" smtClean="0"/>
              <a:t> </a:t>
            </a:r>
            <a:r>
              <a:rPr lang="de-DE" dirty="0" err="1" smtClean="0"/>
              <a:t>relations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400" b="1" dirty="0" err="1" smtClean="0"/>
              <a:t>Shared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all </a:t>
            </a:r>
            <a:r>
              <a:rPr lang="de-DE" sz="2400" b="1" dirty="0" err="1" smtClean="0"/>
              <a:t>Barrier</a:t>
            </a:r>
            <a:r>
              <a:rPr lang="de-DE" sz="2400" b="1" dirty="0" smtClean="0"/>
              <a:t> Islands-</a:t>
            </a:r>
            <a:r>
              <a:rPr lang="de-DE" sz="2400" b="1" dirty="0" err="1" smtClean="0"/>
              <a:t>Batak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languages</a:t>
            </a:r>
            <a:endParaRPr lang="de-DE" sz="2400" b="1" dirty="0" smtClean="0"/>
          </a:p>
          <a:p>
            <a:r>
              <a:rPr lang="de-DE" sz="2400" dirty="0" smtClean="0"/>
              <a:t>Merger </a:t>
            </a:r>
            <a:r>
              <a:rPr lang="de-DE" sz="2400" dirty="0" err="1" smtClean="0"/>
              <a:t>of</a:t>
            </a:r>
            <a:r>
              <a:rPr lang="de-DE" sz="2400" dirty="0" smtClean="0"/>
              <a:t> *d </a:t>
            </a:r>
            <a:r>
              <a:rPr lang="de-DE" sz="2400" dirty="0" err="1" smtClean="0"/>
              <a:t>and</a:t>
            </a:r>
            <a:r>
              <a:rPr lang="de-DE" sz="2400" dirty="0" smtClean="0"/>
              <a:t> *</a:t>
            </a:r>
            <a:r>
              <a:rPr lang="de-DE" sz="2400" dirty="0" smtClean="0"/>
              <a:t>z 	(</a:t>
            </a:r>
            <a:r>
              <a:rPr lang="de-DE" sz="2400" dirty="0" err="1" smtClean="0"/>
              <a:t>common</a:t>
            </a:r>
            <a:r>
              <a:rPr lang="de-DE" sz="2400" dirty="0" smtClean="0"/>
              <a:t>)</a:t>
            </a:r>
            <a:endParaRPr lang="de-DE" sz="2400" dirty="0" smtClean="0"/>
          </a:p>
          <a:p>
            <a:r>
              <a:rPr lang="de-DE" sz="2400" dirty="0" smtClean="0"/>
              <a:t>Merger </a:t>
            </a:r>
            <a:r>
              <a:rPr lang="de-DE" sz="2400" dirty="0" err="1" smtClean="0"/>
              <a:t>of</a:t>
            </a:r>
            <a:r>
              <a:rPr lang="de-DE" sz="2400" dirty="0" smtClean="0"/>
              <a:t> *g </a:t>
            </a:r>
            <a:r>
              <a:rPr lang="de-DE" sz="2400" dirty="0" err="1" smtClean="0"/>
              <a:t>and</a:t>
            </a:r>
            <a:r>
              <a:rPr lang="de-DE" sz="2400" dirty="0" smtClean="0"/>
              <a:t> *</a:t>
            </a:r>
            <a:r>
              <a:rPr lang="de-DE" sz="2400" dirty="0" smtClean="0"/>
              <a:t>j	</a:t>
            </a:r>
            <a:r>
              <a:rPr lang="de-DE" sz="2400" dirty="0" smtClean="0"/>
              <a:t>(rare)</a:t>
            </a:r>
            <a:endParaRPr lang="de-DE" sz="2400" dirty="0" smtClean="0"/>
          </a:p>
          <a:p>
            <a:pPr>
              <a:spcBef>
                <a:spcPts val="1800"/>
              </a:spcBef>
              <a:buNone/>
            </a:pPr>
            <a:r>
              <a:rPr lang="de-DE" sz="2400" b="1" dirty="0" err="1" smtClean="0"/>
              <a:t>Shared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Mentawai</a:t>
            </a:r>
            <a:endParaRPr lang="de-DE" sz="2400" b="1" dirty="0" smtClean="0"/>
          </a:p>
          <a:p>
            <a:r>
              <a:rPr lang="de-DE" sz="2400" dirty="0" err="1" smtClean="0"/>
              <a:t>Coloring</a:t>
            </a:r>
            <a:r>
              <a:rPr lang="de-DE" sz="2400" dirty="0" smtClean="0"/>
              <a:t> </a:t>
            </a:r>
            <a:r>
              <a:rPr lang="de-DE" sz="2400" dirty="0" err="1" smtClean="0"/>
              <a:t>effect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*R on </a:t>
            </a:r>
            <a:r>
              <a:rPr lang="de-DE" sz="2400" dirty="0" err="1" smtClean="0"/>
              <a:t>neighboring</a:t>
            </a:r>
            <a:r>
              <a:rPr lang="de-DE" sz="2400" dirty="0" smtClean="0"/>
              <a:t> </a:t>
            </a:r>
            <a:r>
              <a:rPr lang="de-DE" sz="2400" dirty="0" err="1" smtClean="0"/>
              <a:t>vowels</a:t>
            </a:r>
            <a:r>
              <a:rPr lang="de-DE" sz="2400" dirty="0" smtClean="0"/>
              <a:t> (rare)</a:t>
            </a:r>
            <a:endParaRPr lang="de-DE" sz="2400" dirty="0" smtClean="0"/>
          </a:p>
          <a:p>
            <a:pPr>
              <a:spcBef>
                <a:spcPts val="1800"/>
              </a:spcBef>
              <a:buNone/>
            </a:pPr>
            <a:r>
              <a:rPr lang="de-DE" sz="2400" b="1" dirty="0" err="1" smtClean="0"/>
              <a:t>Shared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with</a:t>
            </a:r>
            <a:r>
              <a:rPr lang="de-DE" sz="2400" b="1" dirty="0" smtClean="0"/>
              <a:t> Toba </a:t>
            </a:r>
            <a:r>
              <a:rPr lang="de-DE" sz="2400" b="1" dirty="0" err="1" smtClean="0"/>
              <a:t>and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Angkola-Mandailing</a:t>
            </a:r>
            <a:endParaRPr lang="de-DE" sz="2400" b="1" dirty="0" smtClean="0"/>
          </a:p>
          <a:p>
            <a:r>
              <a:rPr lang="de-DE" sz="2400" dirty="0" smtClean="0"/>
              <a:t>Merger </a:t>
            </a:r>
            <a:r>
              <a:rPr lang="de-DE" sz="2400" dirty="0" err="1" smtClean="0"/>
              <a:t>of</a:t>
            </a:r>
            <a:r>
              <a:rPr lang="de-DE" sz="2400" dirty="0" smtClean="0"/>
              <a:t> *ə </a:t>
            </a:r>
            <a:r>
              <a:rPr lang="de-DE" sz="2400" dirty="0" err="1" smtClean="0"/>
              <a:t>and</a:t>
            </a:r>
            <a:r>
              <a:rPr lang="de-DE" sz="2400" dirty="0" smtClean="0"/>
              <a:t> *</a:t>
            </a:r>
            <a:r>
              <a:rPr lang="de-DE" sz="2400" dirty="0" err="1" smtClean="0"/>
              <a:t>aw</a:t>
            </a:r>
            <a:r>
              <a:rPr lang="de-DE" sz="2400" dirty="0" smtClean="0"/>
              <a:t>	</a:t>
            </a:r>
            <a:r>
              <a:rPr lang="de-DE" sz="2400" dirty="0" smtClean="0"/>
              <a:t>(</a:t>
            </a:r>
            <a:r>
              <a:rPr lang="de-DE" sz="2400" dirty="0" err="1" smtClean="0"/>
              <a:t>common</a:t>
            </a:r>
            <a:r>
              <a:rPr lang="de-DE" sz="2400" dirty="0" smtClean="0"/>
              <a:t>)</a:t>
            </a:r>
            <a:endParaRPr lang="de-DE" sz="2400" dirty="0" smtClean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24</a:t>
            </a:fld>
            <a:endParaRPr 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Barrier</a:t>
            </a:r>
            <a:r>
              <a:rPr lang="de-DE" dirty="0" smtClean="0"/>
              <a:t> Islands-</a:t>
            </a:r>
            <a:r>
              <a:rPr lang="de-DE" dirty="0" err="1" smtClean="0"/>
              <a:t>Batak</a:t>
            </a:r>
            <a:r>
              <a:rPr lang="de-DE" dirty="0" smtClean="0"/>
              <a:t> </a:t>
            </a:r>
            <a:r>
              <a:rPr lang="de-DE" dirty="0" err="1" smtClean="0"/>
              <a:t>relations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de-DE" sz="2400" b="1" dirty="0" smtClean="0"/>
              <a:t>*</a:t>
            </a:r>
            <a:r>
              <a:rPr lang="de-DE" sz="2400" b="1" dirty="0" err="1" smtClean="0"/>
              <a:t>begu</a:t>
            </a:r>
            <a:r>
              <a:rPr lang="de-DE" sz="2400" dirty="0" smtClean="0"/>
              <a:t> '</a:t>
            </a:r>
            <a:r>
              <a:rPr lang="de-DE" sz="2400" dirty="0" err="1" smtClean="0"/>
              <a:t>ghost</a:t>
            </a:r>
            <a:r>
              <a:rPr lang="de-DE" sz="2400" dirty="0" smtClean="0"/>
              <a:t>, </a:t>
            </a:r>
            <a:r>
              <a:rPr lang="de-DE" sz="2400" dirty="0" err="1" smtClean="0"/>
              <a:t>spirit</a:t>
            </a:r>
            <a:r>
              <a:rPr lang="de-DE" sz="2400" dirty="0" smtClean="0"/>
              <a:t>':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err="1" smtClean="0">
                <a:solidFill>
                  <a:srgbClr val="0070C0"/>
                </a:solidFill>
              </a:rPr>
              <a:t>bekhu</a:t>
            </a:r>
            <a:r>
              <a:rPr lang="de-DE" sz="2400" dirty="0" smtClean="0"/>
              <a:t>, Toba/Karo </a:t>
            </a:r>
            <a:r>
              <a:rPr lang="de-DE" sz="2400" i="1" dirty="0" err="1" smtClean="0"/>
              <a:t>begu</a:t>
            </a:r>
            <a:endParaRPr lang="de-DE" sz="2400" dirty="0" smtClean="0"/>
          </a:p>
          <a:p>
            <a:pPr>
              <a:spcAft>
                <a:spcPts val="600"/>
              </a:spcAft>
            </a:pPr>
            <a:r>
              <a:rPr lang="de-DE" sz="2400" b="1" dirty="0" smtClean="0"/>
              <a:t>*</a:t>
            </a:r>
            <a:r>
              <a:rPr lang="de-DE" sz="2400" b="1" dirty="0" err="1" smtClean="0"/>
              <a:t>dəgil</a:t>
            </a:r>
            <a:r>
              <a:rPr lang="de-DE" sz="2400" dirty="0" smtClean="0"/>
              <a:t> '</a:t>
            </a:r>
            <a:r>
              <a:rPr lang="de-DE" sz="2400" dirty="0" err="1" smtClean="0"/>
              <a:t>scrape</a:t>
            </a:r>
            <a:r>
              <a:rPr lang="de-DE" sz="2400" dirty="0" smtClean="0"/>
              <a:t>':</a:t>
            </a:r>
            <a:br>
              <a:rPr lang="de-DE" sz="2400" dirty="0" smtClean="0"/>
            </a:b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err="1" smtClean="0">
                <a:solidFill>
                  <a:srgbClr val="0070C0"/>
                </a:solidFill>
              </a:rPr>
              <a:t>dökhi</a:t>
            </a:r>
            <a:r>
              <a:rPr lang="de-DE" sz="2400" dirty="0" smtClean="0"/>
              <a:t>, </a:t>
            </a:r>
            <a:r>
              <a:rPr lang="de-DE" sz="2400" dirty="0" err="1" smtClean="0"/>
              <a:t>Simalungun</a:t>
            </a:r>
            <a:r>
              <a:rPr lang="de-DE" sz="2400" dirty="0" smtClean="0"/>
              <a:t> </a:t>
            </a:r>
            <a:r>
              <a:rPr lang="de-DE" sz="2400" i="1" dirty="0" err="1" smtClean="0"/>
              <a:t>dogil</a:t>
            </a:r>
            <a:r>
              <a:rPr lang="de-DE" sz="2400" dirty="0" smtClean="0"/>
              <a:t>; Toba </a:t>
            </a:r>
            <a:r>
              <a:rPr lang="de-DE" sz="2400" i="1" dirty="0" err="1" smtClean="0"/>
              <a:t>dogil</a:t>
            </a:r>
            <a:r>
              <a:rPr lang="de-DE" sz="2400" dirty="0" smtClean="0"/>
              <a:t> '</a:t>
            </a:r>
            <a:r>
              <a:rPr lang="de-DE" sz="2400" dirty="0" err="1" smtClean="0"/>
              <a:t>knead</a:t>
            </a:r>
            <a:r>
              <a:rPr lang="de-DE" sz="2400" dirty="0" smtClean="0"/>
              <a:t>'</a:t>
            </a:r>
          </a:p>
          <a:p>
            <a:pPr>
              <a:spcAft>
                <a:spcPts val="600"/>
              </a:spcAft>
            </a:pPr>
            <a:r>
              <a:rPr lang="de-DE" sz="2400" b="1" dirty="0" smtClean="0"/>
              <a:t>*</a:t>
            </a:r>
            <a:r>
              <a:rPr lang="de-DE" sz="2400" b="1" dirty="0" err="1" smtClean="0"/>
              <a:t>dugu</a:t>
            </a:r>
            <a:r>
              <a:rPr lang="de-DE" sz="2400" dirty="0" smtClean="0"/>
              <a:t> '</a:t>
            </a:r>
            <a:r>
              <a:rPr lang="de-DE" sz="2400" dirty="0" err="1" smtClean="0"/>
              <a:t>rub</a:t>
            </a:r>
            <a:r>
              <a:rPr lang="de-DE" sz="2400" dirty="0" smtClean="0"/>
              <a:t>':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err="1" smtClean="0">
                <a:solidFill>
                  <a:srgbClr val="0070C0"/>
                </a:solidFill>
              </a:rPr>
              <a:t>dukhu</a:t>
            </a:r>
            <a:r>
              <a:rPr lang="de-DE" sz="2400" dirty="0" smtClean="0"/>
              <a:t>, Toba </a:t>
            </a:r>
            <a:r>
              <a:rPr lang="de-DE" sz="2400" i="1" dirty="0" err="1" smtClean="0"/>
              <a:t>dugu</a:t>
            </a:r>
            <a:r>
              <a:rPr lang="de-DE" sz="2400" dirty="0" smtClean="0"/>
              <a:t>, </a:t>
            </a:r>
            <a:r>
              <a:rPr lang="de-DE" sz="2400" dirty="0" err="1" smtClean="0"/>
              <a:t>Enggano</a:t>
            </a:r>
            <a:r>
              <a:rPr lang="de-DE" sz="2400" dirty="0" smtClean="0"/>
              <a:t> </a:t>
            </a:r>
            <a:r>
              <a:rPr lang="de-DE" sz="2400" i="1" dirty="0" err="1" smtClean="0"/>
              <a:t>duhuki</a:t>
            </a:r>
            <a:endParaRPr lang="de-DE" sz="2400" dirty="0" smtClean="0"/>
          </a:p>
          <a:p>
            <a:pPr>
              <a:spcAft>
                <a:spcPts val="600"/>
              </a:spcAft>
            </a:pPr>
            <a:r>
              <a:rPr lang="de-DE" sz="2400" b="1" dirty="0" smtClean="0"/>
              <a:t>*</a:t>
            </a:r>
            <a:r>
              <a:rPr lang="de-DE" sz="2400" b="1" dirty="0" err="1" smtClean="0"/>
              <a:t>labaq</a:t>
            </a:r>
            <a:r>
              <a:rPr lang="de-DE" sz="2400" dirty="0" smtClean="0"/>
              <a:t> '</a:t>
            </a:r>
            <a:r>
              <a:rPr lang="de-DE" sz="2400" dirty="0" err="1" smtClean="0"/>
              <a:t>door</a:t>
            </a:r>
            <a:r>
              <a:rPr lang="de-DE" sz="2400" dirty="0" smtClean="0"/>
              <a:t>':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err="1" smtClean="0">
                <a:solidFill>
                  <a:srgbClr val="0070C0"/>
                </a:solidFill>
              </a:rPr>
              <a:t>lawa</a:t>
            </a:r>
            <a:r>
              <a:rPr lang="de-DE" sz="2400" dirty="0" smtClean="0"/>
              <a:t>, Karo/</a:t>
            </a:r>
            <a:r>
              <a:rPr lang="de-DE" sz="2400" dirty="0" err="1" smtClean="0"/>
              <a:t>Simalungun</a:t>
            </a:r>
            <a:r>
              <a:rPr lang="de-DE" sz="2400" dirty="0" smtClean="0"/>
              <a:t> </a:t>
            </a:r>
            <a:r>
              <a:rPr lang="de-DE" sz="2400" i="1" dirty="0" err="1" smtClean="0"/>
              <a:t>labah</a:t>
            </a:r>
            <a:r>
              <a:rPr lang="de-DE" sz="2400" dirty="0" smtClean="0"/>
              <a:t> (</a:t>
            </a:r>
            <a:r>
              <a:rPr lang="de-DE" sz="2400" dirty="0" err="1" smtClean="0"/>
              <a:t>distinct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PMP</a:t>
            </a:r>
            <a:r>
              <a:rPr lang="de-DE" sz="2400" dirty="0" smtClean="0"/>
              <a:t> *</a:t>
            </a:r>
            <a:r>
              <a:rPr lang="de-DE" sz="2400" dirty="0" err="1" smtClean="0"/>
              <a:t>lawaŋ</a:t>
            </a:r>
            <a:r>
              <a:rPr lang="de-DE" sz="2400" dirty="0" smtClean="0"/>
              <a:t>!)</a:t>
            </a:r>
          </a:p>
          <a:p>
            <a:pPr>
              <a:spcAft>
                <a:spcPts val="600"/>
              </a:spcAft>
            </a:pPr>
            <a:r>
              <a:rPr lang="de-DE" sz="2400" b="1" dirty="0" smtClean="0"/>
              <a:t>*</a:t>
            </a:r>
            <a:r>
              <a:rPr lang="de-DE" sz="2400" b="1" dirty="0" err="1" smtClean="0"/>
              <a:t>qagaw</a:t>
            </a:r>
            <a:r>
              <a:rPr lang="de-DE" sz="2400" dirty="0" smtClean="0"/>
              <a:t> '</a:t>
            </a:r>
            <a:r>
              <a:rPr lang="de-DE" sz="2400" dirty="0" err="1" smtClean="0"/>
              <a:t>wear</a:t>
            </a:r>
            <a:r>
              <a:rPr lang="de-DE" sz="2400" dirty="0" smtClean="0"/>
              <a:t> out':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smtClean="0">
                <a:solidFill>
                  <a:srgbClr val="0070C0"/>
                </a:solidFill>
              </a:rPr>
              <a:t>a-</a:t>
            </a:r>
            <a:r>
              <a:rPr lang="de-DE" sz="2400" i="1" dirty="0" err="1" smtClean="0">
                <a:solidFill>
                  <a:srgbClr val="0070C0"/>
                </a:solidFill>
              </a:rPr>
              <a:t>hakhö</a:t>
            </a:r>
            <a:r>
              <a:rPr lang="de-DE" sz="2400" dirty="0" smtClean="0"/>
              <a:t>, Toba </a:t>
            </a:r>
            <a:r>
              <a:rPr lang="de-DE" sz="2400" i="1" dirty="0" err="1" smtClean="0"/>
              <a:t>ago</a:t>
            </a:r>
            <a:r>
              <a:rPr lang="de-DE" sz="2400" dirty="0" smtClean="0"/>
              <a:t>, Karo </a:t>
            </a:r>
            <a:r>
              <a:rPr lang="de-DE" sz="2400" i="1" dirty="0" err="1" smtClean="0"/>
              <a:t>ago</a:t>
            </a:r>
            <a:endParaRPr lang="de-DE" sz="2400" dirty="0" smtClean="0"/>
          </a:p>
          <a:p>
            <a:pPr>
              <a:spcAft>
                <a:spcPts val="600"/>
              </a:spcAft>
            </a:pPr>
            <a:r>
              <a:rPr lang="de-DE" sz="2400" b="1" dirty="0" smtClean="0"/>
              <a:t>*Rabi</a:t>
            </a:r>
            <a:r>
              <a:rPr lang="de-DE" sz="2400" dirty="0" smtClean="0"/>
              <a:t> '</a:t>
            </a:r>
            <a:r>
              <a:rPr lang="de-DE" sz="2400" dirty="0" err="1" smtClean="0"/>
              <a:t>cut</a:t>
            </a:r>
            <a:r>
              <a:rPr lang="de-DE" sz="2400" dirty="0" smtClean="0"/>
              <a:t> </a:t>
            </a:r>
            <a:r>
              <a:rPr lang="de-DE" sz="2400" dirty="0" err="1" smtClean="0"/>
              <a:t>weeds</a:t>
            </a:r>
            <a:r>
              <a:rPr lang="de-DE" sz="2400" dirty="0" smtClean="0"/>
              <a:t>, </a:t>
            </a:r>
            <a:r>
              <a:rPr lang="de-DE" sz="2400" dirty="0" err="1" smtClean="0"/>
              <a:t>clear</a:t>
            </a:r>
            <a:r>
              <a:rPr lang="de-DE" sz="2400" dirty="0" smtClean="0"/>
              <a:t> </a:t>
            </a:r>
            <a:r>
              <a:rPr lang="de-DE" sz="2400" dirty="0" err="1" smtClean="0"/>
              <a:t>land</a:t>
            </a:r>
            <a:r>
              <a:rPr lang="de-DE" sz="2400" dirty="0" smtClean="0"/>
              <a:t>':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err="1" smtClean="0">
                <a:solidFill>
                  <a:srgbClr val="0070C0"/>
                </a:solidFill>
              </a:rPr>
              <a:t>owi</a:t>
            </a:r>
            <a:r>
              <a:rPr lang="de-DE" sz="2400" dirty="0" smtClean="0"/>
              <a:t>, Toba/Karo </a:t>
            </a:r>
            <a:r>
              <a:rPr lang="de-DE" sz="2400" i="1" dirty="0" err="1" smtClean="0"/>
              <a:t>rabi</a:t>
            </a:r>
            <a:endParaRPr lang="de-DE" sz="2400" dirty="0" smtClean="0"/>
          </a:p>
          <a:p>
            <a:pPr>
              <a:spcAft>
                <a:spcPts val="600"/>
              </a:spcAft>
            </a:pPr>
            <a:r>
              <a:rPr lang="de-DE" sz="2400" b="1" dirty="0" smtClean="0"/>
              <a:t>*</a:t>
            </a:r>
            <a:r>
              <a:rPr lang="de-DE" sz="2400" b="1" dirty="0" err="1" smtClean="0"/>
              <a:t>təRuq</a:t>
            </a:r>
            <a:r>
              <a:rPr lang="de-DE" sz="2400" dirty="0" smtClean="0"/>
              <a:t> '</a:t>
            </a:r>
            <a:r>
              <a:rPr lang="de-DE" sz="2400" dirty="0" err="1" smtClean="0"/>
              <a:t>below</a:t>
            </a:r>
            <a:r>
              <a:rPr lang="de-DE" sz="2400" dirty="0" smtClean="0"/>
              <a:t>':</a:t>
            </a:r>
            <a:br>
              <a:rPr lang="de-DE" sz="2400" dirty="0" smtClean="0"/>
            </a:br>
            <a:r>
              <a:rPr lang="de-DE" sz="2400" dirty="0" err="1" smtClean="0">
                <a:solidFill>
                  <a:srgbClr val="0070C0"/>
                </a:solidFill>
              </a:rPr>
              <a:t>Nias</a:t>
            </a:r>
            <a:r>
              <a:rPr lang="de-DE" sz="2400" dirty="0" smtClean="0">
                <a:solidFill>
                  <a:srgbClr val="0070C0"/>
                </a:solidFill>
              </a:rPr>
              <a:t> </a:t>
            </a:r>
            <a:r>
              <a:rPr lang="de-DE" sz="2400" i="1" dirty="0" err="1" smtClean="0">
                <a:solidFill>
                  <a:srgbClr val="0070C0"/>
                </a:solidFill>
              </a:rPr>
              <a:t>tou</a:t>
            </a:r>
            <a:r>
              <a:rPr lang="de-DE" sz="2400" dirty="0" smtClean="0"/>
              <a:t>, </a:t>
            </a:r>
            <a:r>
              <a:rPr lang="de-DE" sz="2400" dirty="0" err="1" smtClean="0"/>
              <a:t>Simalur</a:t>
            </a:r>
            <a:r>
              <a:rPr lang="de-DE" sz="2400" dirty="0" smtClean="0"/>
              <a:t> </a:t>
            </a:r>
            <a:r>
              <a:rPr lang="de-DE" sz="2400" i="1" dirty="0" err="1" smtClean="0"/>
              <a:t>atəlu</a:t>
            </a:r>
            <a:r>
              <a:rPr lang="de-DE" sz="2400" dirty="0" smtClean="0"/>
              <a:t>, Toba </a:t>
            </a:r>
            <a:r>
              <a:rPr lang="de-DE" sz="2400" i="1" dirty="0" err="1" smtClean="0"/>
              <a:t>toru</a:t>
            </a:r>
            <a:r>
              <a:rPr lang="de-DE" sz="2400" dirty="0" smtClean="0"/>
              <a:t>, Karo </a:t>
            </a:r>
            <a:r>
              <a:rPr lang="de-DE" sz="2400" i="1" dirty="0" err="1" smtClean="0"/>
              <a:t>təruh</a:t>
            </a:r>
            <a:r>
              <a:rPr lang="de-DE" sz="2400" dirty="0" smtClean="0"/>
              <a:t>, </a:t>
            </a:r>
            <a:r>
              <a:rPr lang="de-DE" sz="2400" dirty="0" err="1" smtClean="0"/>
              <a:t>Gayo</a:t>
            </a:r>
            <a:r>
              <a:rPr lang="de-DE" sz="2400" dirty="0" smtClean="0"/>
              <a:t> </a:t>
            </a:r>
            <a:r>
              <a:rPr lang="de-DE" sz="2400" i="1" dirty="0" err="1" smtClean="0"/>
              <a:t>tuyuh</a:t>
            </a:r>
            <a:endParaRPr lang="de-DE" sz="2400" i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1600" dirty="0" smtClean="0"/>
              <a:t>Blust, Robert (work-in-progress). </a:t>
            </a:r>
            <a:r>
              <a:rPr lang="nl-NL" sz="1600" i="1" dirty="0" smtClean="0"/>
              <a:t>Austronesian Comparative Dictionary</a:t>
            </a:r>
            <a:r>
              <a:rPr lang="nl-NL" sz="1600" dirty="0" smtClean="0"/>
              <a:t>. Online resource, </a:t>
            </a:r>
            <a:r>
              <a:rPr lang="nl-NL" sz="1600" u="sng" dirty="0" smtClean="0">
                <a:hlinkClick r:id="rId2"/>
              </a:rPr>
              <a:t>https://www.trussel2.com/acd</a:t>
            </a:r>
            <a:r>
              <a:rPr lang="nl-NL" sz="1600" dirty="0" smtClean="0"/>
              <a:t>.</a:t>
            </a:r>
          </a:p>
          <a:p>
            <a:r>
              <a:rPr lang="en-US" sz="1600" dirty="0" err="1" smtClean="0"/>
              <a:t>Eberhard</a:t>
            </a:r>
            <a:r>
              <a:rPr lang="en-US" sz="1600" dirty="0" smtClean="0"/>
              <a:t>, D., Simons, G. and </a:t>
            </a:r>
            <a:r>
              <a:rPr lang="en-US" sz="1600" dirty="0" err="1" smtClean="0"/>
              <a:t>Fennig</a:t>
            </a:r>
            <a:r>
              <a:rPr lang="en-US" sz="1600" dirty="0" smtClean="0"/>
              <a:t>, C. (2021). </a:t>
            </a:r>
            <a:r>
              <a:rPr lang="en-US" sz="1600" i="1" dirty="0" err="1" smtClean="0"/>
              <a:t>Ethnologue</a:t>
            </a:r>
            <a:r>
              <a:rPr lang="en-US" sz="1600" i="1" dirty="0" smtClean="0"/>
              <a:t>. </a:t>
            </a:r>
            <a:r>
              <a:rPr lang="en-US" sz="1600" dirty="0" smtClean="0"/>
              <a:t>Dallas: </a:t>
            </a:r>
            <a:r>
              <a:rPr lang="en-US" sz="1600" dirty="0" err="1" smtClean="0"/>
              <a:t>SIL</a:t>
            </a:r>
            <a:r>
              <a:rPr lang="en-US" sz="1600" dirty="0" smtClean="0"/>
              <a:t> International.</a:t>
            </a:r>
            <a:endParaRPr lang="nl-NL" sz="1600" dirty="0" smtClean="0"/>
          </a:p>
          <a:p>
            <a:r>
              <a:rPr lang="nl-NL" sz="1600" dirty="0" smtClean="0"/>
              <a:t>Kähler, Hans (1937). "Untersuchungen über die Laut-, Wort- und Satzlehre des Nias". </a:t>
            </a:r>
            <a:r>
              <a:rPr lang="nl-NL" sz="1600" i="1" dirty="0" smtClean="0"/>
              <a:t>Zeitschrift für Eingeborenensprachen</a:t>
            </a:r>
            <a:r>
              <a:rPr lang="nl-NL" sz="1600" dirty="0" smtClean="0"/>
              <a:t> 27: 91-128, 212-222, 261-288.</a:t>
            </a:r>
          </a:p>
          <a:p>
            <a:r>
              <a:rPr lang="nl-NL" sz="1600" dirty="0" smtClean="0"/>
              <a:t>Lafeber, Abraham (1922). </a:t>
            </a:r>
            <a:r>
              <a:rPr lang="nl-NL" sz="1600" i="1" dirty="0" smtClean="0"/>
              <a:t>Vergelijkende klankleer van het Niasisch.</a:t>
            </a:r>
            <a:r>
              <a:rPr lang="nl-NL" sz="1600" dirty="0" smtClean="0"/>
              <a:t> s'-Gravenhage: Hadi Poestaka.</a:t>
            </a:r>
          </a:p>
          <a:p>
            <a:r>
              <a:rPr lang="de-DE" sz="1600" dirty="0" err="1" smtClean="0"/>
              <a:t>Laiya</a:t>
            </a:r>
            <a:r>
              <a:rPr lang="de-DE" sz="1600" dirty="0" smtClean="0"/>
              <a:t>, </a:t>
            </a:r>
            <a:r>
              <a:rPr lang="de-DE" sz="1600" dirty="0" err="1" smtClean="0"/>
              <a:t>Sitasi</a:t>
            </a:r>
            <a:r>
              <a:rPr lang="de-DE" sz="1600" dirty="0" smtClean="0"/>
              <a:t> Z. (1985). </a:t>
            </a:r>
            <a:r>
              <a:rPr lang="de-DE" sz="1600" i="1" dirty="0" err="1" smtClean="0"/>
              <a:t>Kamus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Nias-Indonesia</a:t>
            </a:r>
            <a:r>
              <a:rPr lang="de-DE" sz="1600" i="1" dirty="0" smtClean="0"/>
              <a:t>.</a:t>
            </a:r>
            <a:r>
              <a:rPr lang="de-DE" sz="1600" dirty="0" smtClean="0"/>
              <a:t> Jakarta: </a:t>
            </a:r>
            <a:r>
              <a:rPr lang="de-DE" sz="1600" dirty="0" err="1" smtClean="0"/>
              <a:t>Pusat</a:t>
            </a:r>
            <a:r>
              <a:rPr lang="de-DE" sz="1600" dirty="0" smtClean="0"/>
              <a:t> </a:t>
            </a:r>
            <a:r>
              <a:rPr lang="de-DE" sz="1600" dirty="0" err="1" smtClean="0"/>
              <a:t>Pembinaan</a:t>
            </a:r>
            <a:r>
              <a:rPr lang="de-DE" sz="1600" dirty="0" smtClean="0"/>
              <a:t> </a:t>
            </a:r>
            <a:r>
              <a:rPr lang="de-DE" sz="1600" dirty="0" err="1" smtClean="0"/>
              <a:t>dan</a:t>
            </a:r>
            <a:r>
              <a:rPr lang="de-DE" sz="1600" dirty="0" smtClean="0"/>
              <a:t> </a:t>
            </a:r>
            <a:r>
              <a:rPr lang="de-DE" sz="1600" dirty="0" err="1" smtClean="0"/>
              <a:t>Pangembangan</a:t>
            </a:r>
            <a:r>
              <a:rPr lang="de-DE" sz="1600" dirty="0" smtClean="0"/>
              <a:t> </a:t>
            </a:r>
            <a:r>
              <a:rPr lang="de-DE" sz="1600" dirty="0" err="1" smtClean="0"/>
              <a:t>Bahasa</a:t>
            </a:r>
            <a:r>
              <a:rPr lang="de-DE" sz="1600" dirty="0" smtClean="0"/>
              <a:t>.</a:t>
            </a:r>
          </a:p>
          <a:p>
            <a:r>
              <a:rPr lang="fi-FI" sz="1600" dirty="0" smtClean="0"/>
              <a:t>Lase, Apolonius (2011). </a:t>
            </a:r>
            <a:r>
              <a:rPr lang="fi-FI" sz="1600" i="1" dirty="0" smtClean="0"/>
              <a:t>Kamus Li Niha / Nias-Indonesia.</a:t>
            </a:r>
            <a:r>
              <a:rPr lang="fi-FI" sz="1600" dirty="0" smtClean="0"/>
              <a:t> Jakarta: Kompas.</a:t>
            </a:r>
            <a:endParaRPr lang="nl-NL" sz="1600" dirty="0" smtClean="0"/>
          </a:p>
          <a:p>
            <a:r>
              <a:rPr lang="en-US" sz="1600" dirty="0" smtClean="0"/>
              <a:t>Nothofer, Bernd (1986). "The Barrier Island Languages in the Austronesian Language Family". In </a:t>
            </a:r>
            <a:r>
              <a:rPr lang="en-US" sz="1600" dirty="0" err="1" smtClean="0"/>
              <a:t>Geraghty</a:t>
            </a:r>
            <a:r>
              <a:rPr lang="en-US" sz="1600" dirty="0" smtClean="0"/>
              <a:t>, P., Carrington, L. and </a:t>
            </a:r>
            <a:r>
              <a:rPr lang="en-US" sz="1600" dirty="0" err="1" smtClean="0"/>
              <a:t>Wurm</a:t>
            </a:r>
            <a:r>
              <a:rPr lang="en-US" sz="1600" dirty="0" smtClean="0"/>
              <a:t>, S.A. (eds.) </a:t>
            </a:r>
            <a:r>
              <a:rPr lang="en-US" sz="1600" i="1" dirty="0" smtClean="0"/>
              <a:t>Focal II: Papers From the Fourth International Conference on Austronesian Linguistics</a:t>
            </a:r>
            <a:r>
              <a:rPr lang="en-US" sz="1600" dirty="0" smtClean="0"/>
              <a:t>, 87-109. Canberra: Pacific Linguistics.</a:t>
            </a:r>
          </a:p>
          <a:p>
            <a:r>
              <a:rPr lang="en-US" sz="1600" dirty="0" smtClean="0"/>
              <a:t>Smith, Alexander D. (2017). "The Western Malayo-Polynesian Problem". </a:t>
            </a:r>
            <a:r>
              <a:rPr lang="en-US" sz="1600" i="1" dirty="0" smtClean="0"/>
              <a:t>Oceanic Linguistics 56</a:t>
            </a:r>
            <a:r>
              <a:rPr lang="en-US" sz="1600" dirty="0" smtClean="0"/>
              <a:t>(2): 435-490.</a:t>
            </a:r>
          </a:p>
          <a:p>
            <a:r>
              <a:rPr lang="de-DE" sz="1600" dirty="0" smtClean="0"/>
              <a:t>Sundermann, Heinrich (1905). </a:t>
            </a:r>
            <a:r>
              <a:rPr lang="de-DE" sz="1600" i="1" dirty="0" err="1" smtClean="0"/>
              <a:t>Niassisch</a:t>
            </a:r>
            <a:r>
              <a:rPr lang="de-DE" sz="1600" i="1" dirty="0" smtClean="0"/>
              <a:t>-deutsches Wörterbuch.</a:t>
            </a:r>
            <a:r>
              <a:rPr lang="de-DE" sz="1600" dirty="0" smtClean="0"/>
              <a:t> Moers: </a:t>
            </a:r>
            <a:r>
              <a:rPr lang="de-DE" sz="1600" dirty="0" err="1" smtClean="0"/>
              <a:t>Bataviaasch</a:t>
            </a:r>
            <a:r>
              <a:rPr lang="de-DE" sz="1600" dirty="0" smtClean="0"/>
              <a:t> </a:t>
            </a:r>
            <a:r>
              <a:rPr lang="de-DE" sz="1600" dirty="0" err="1" smtClean="0"/>
              <a:t>Genootschap</a:t>
            </a:r>
            <a:r>
              <a:rPr lang="de-DE" sz="1600" dirty="0" smtClean="0"/>
              <a:t> van </a:t>
            </a:r>
            <a:r>
              <a:rPr lang="de-DE" sz="1600" dirty="0" err="1" smtClean="0"/>
              <a:t>Kunsten</a:t>
            </a:r>
            <a:r>
              <a:rPr lang="de-DE" sz="1600" dirty="0" smtClean="0"/>
              <a:t> en </a:t>
            </a:r>
            <a:r>
              <a:rPr lang="de-DE" sz="1600" dirty="0" err="1" smtClean="0"/>
              <a:t>Wetenschappen</a:t>
            </a:r>
            <a:r>
              <a:rPr lang="de-DE" sz="1600" dirty="0" smtClean="0"/>
              <a:t>.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OLLECTIE_TROPENMUSEUM_Een_groep_Nias_krijgers_voert_een_spiegelgevecht_uit_TMnr_10004815(1)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70000" contrast="-60000"/>
          </a:blip>
          <a:stretch>
            <a:fillRect/>
          </a:stretch>
        </p:blipFill>
        <p:spPr>
          <a:xfrm>
            <a:off x="1403648" y="476672"/>
            <a:ext cx="6264696" cy="561381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Autofit/>
          </a:bodyPr>
          <a:lstStyle/>
          <a:p>
            <a:r>
              <a:rPr lang="de-DE" sz="8800" dirty="0" err="1" smtClean="0">
                <a:latin typeface="Trebuchet MS" pitchFamily="34" charset="0"/>
              </a:rPr>
              <a:t>Saohagölö</a:t>
            </a:r>
            <a:r>
              <a:rPr lang="de-DE" sz="8800" dirty="0" smtClean="0">
                <a:latin typeface="Trebuchet MS" pitchFamily="34" charset="0"/>
              </a:rPr>
              <a:t>!</a:t>
            </a:r>
            <a:endParaRPr lang="de-DE" sz="8800" dirty="0">
              <a:latin typeface="Trebuchet MS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27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sumatra0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610735"/>
            <a:ext cx="5328592" cy="5515429"/>
          </a:xfrm>
        </p:spPr>
      </p:pic>
      <p:sp>
        <p:nvSpPr>
          <p:cNvPr id="7" name="Textfeld 6"/>
          <p:cNvSpPr txBox="1"/>
          <p:nvPr/>
        </p:nvSpPr>
        <p:spPr>
          <a:xfrm rot="2936248">
            <a:off x="2872514" y="4371265"/>
            <a:ext cx="1903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chemeClr val="accent6">
                    <a:lumMod val="50000"/>
                  </a:schemeClr>
                </a:solidFill>
              </a:rPr>
              <a:t>Mentawai</a:t>
            </a:r>
            <a:r>
              <a:rPr lang="de-DE" dirty="0" smtClean="0">
                <a:solidFill>
                  <a:schemeClr val="accent6">
                    <a:lumMod val="50000"/>
                  </a:schemeClr>
                </a:solidFill>
              </a:rPr>
              <a:t> Islands</a:t>
            </a:r>
            <a:endParaRPr lang="de-D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 rot="2740986">
            <a:off x="3556940" y="3372785"/>
            <a:ext cx="3160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spc="200" dirty="0" smtClean="0">
                <a:solidFill>
                  <a:schemeClr val="accent6">
                    <a:lumMod val="50000"/>
                  </a:schemeClr>
                </a:solidFill>
              </a:rPr>
              <a:t>Sumatra</a:t>
            </a:r>
            <a:endParaRPr lang="de-DE" sz="4000" spc="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 rot="2610829">
            <a:off x="2531953" y="2708006"/>
            <a:ext cx="1440160" cy="81704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483768" y="32849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chemeClr val="accent6">
                    <a:lumMod val="50000"/>
                  </a:schemeClr>
                </a:solidFill>
              </a:rPr>
              <a:t>Batu</a:t>
            </a:r>
            <a:r>
              <a:rPr lang="de-DE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6">
                    <a:lumMod val="50000"/>
                  </a:schemeClr>
                </a:solidFill>
              </a:rPr>
              <a:t>Isl</a:t>
            </a:r>
            <a:r>
              <a:rPr lang="de-DE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2123728" y="263691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solidFill>
                  <a:schemeClr val="accent6">
                    <a:lumMod val="50000"/>
                  </a:schemeClr>
                </a:solidFill>
              </a:rPr>
              <a:t>Nias</a:t>
            </a:r>
            <a:endParaRPr lang="de-DE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Earlier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400" b="1" dirty="0" err="1" smtClean="0"/>
              <a:t>Dictionaries</a:t>
            </a:r>
            <a:endParaRPr lang="de-DE" sz="2400" b="1" dirty="0" smtClean="0"/>
          </a:p>
          <a:p>
            <a:r>
              <a:rPr lang="de-DE" sz="2400" dirty="0" smtClean="0"/>
              <a:t>Sundermann (1905)</a:t>
            </a:r>
          </a:p>
          <a:p>
            <a:r>
              <a:rPr lang="de-DE" sz="2400" dirty="0" err="1" smtClean="0"/>
              <a:t>Laiya</a:t>
            </a:r>
            <a:r>
              <a:rPr lang="de-DE" sz="2400" dirty="0" smtClean="0"/>
              <a:t> (1985)</a:t>
            </a:r>
          </a:p>
          <a:p>
            <a:r>
              <a:rPr lang="de-DE" sz="2400" dirty="0" smtClean="0"/>
              <a:t>Lase (2011)</a:t>
            </a:r>
          </a:p>
          <a:p>
            <a:pPr>
              <a:buNone/>
            </a:pPr>
            <a:endParaRPr lang="de-DE" sz="2400" dirty="0" smtClean="0"/>
          </a:p>
          <a:p>
            <a:pPr>
              <a:buNone/>
            </a:pPr>
            <a:r>
              <a:rPr lang="de-DE" sz="2400" b="1" dirty="0" smtClean="0"/>
              <a:t>Historical </a:t>
            </a:r>
            <a:r>
              <a:rPr lang="de-DE" sz="2400" b="1" dirty="0" err="1" smtClean="0"/>
              <a:t>phonology</a:t>
            </a:r>
            <a:endParaRPr lang="de-DE" sz="2400" b="1" dirty="0" smtClean="0"/>
          </a:p>
          <a:p>
            <a:r>
              <a:rPr lang="de-DE" sz="2400" dirty="0" err="1" smtClean="0"/>
              <a:t>Lafeber</a:t>
            </a:r>
            <a:r>
              <a:rPr lang="de-DE" sz="2400" dirty="0" smtClean="0"/>
              <a:t> (1922)</a:t>
            </a:r>
          </a:p>
          <a:p>
            <a:r>
              <a:rPr lang="de-DE" sz="2400" dirty="0" smtClean="0"/>
              <a:t>Kähler (1937)</a:t>
            </a:r>
          </a:p>
          <a:p>
            <a:r>
              <a:rPr lang="de-DE" sz="2400" dirty="0" err="1" smtClean="0"/>
              <a:t>Nothofer</a:t>
            </a:r>
            <a:r>
              <a:rPr lang="de-DE" sz="2400" dirty="0" smtClean="0"/>
              <a:t> (1986)</a:t>
            </a:r>
          </a:p>
          <a:p>
            <a:r>
              <a:rPr lang="de-DE" sz="2400" dirty="0" smtClean="0"/>
              <a:t>Blust (</a:t>
            </a:r>
            <a:r>
              <a:rPr lang="de-DE" sz="2400" i="1" dirty="0" err="1" smtClean="0"/>
              <a:t>ACD</a:t>
            </a:r>
            <a:r>
              <a:rPr lang="de-DE" sz="2400" dirty="0" smtClean="0"/>
              <a:t>, </a:t>
            </a:r>
            <a:r>
              <a:rPr lang="de-DE" sz="2400" dirty="0" err="1" smtClean="0"/>
              <a:t>work</a:t>
            </a:r>
            <a:r>
              <a:rPr lang="de-DE" sz="2400" dirty="0" smtClean="0"/>
              <a:t>-in-</a:t>
            </a:r>
            <a:r>
              <a:rPr lang="de-DE" sz="2400" dirty="0" err="1" smtClean="0"/>
              <a:t>progress</a:t>
            </a:r>
            <a:r>
              <a:rPr lang="de-DE" sz="2400" dirty="0" smtClean="0"/>
              <a:t>)</a:t>
            </a:r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Nias</a:t>
            </a:r>
            <a:r>
              <a:rPr lang="de-DE" dirty="0" smtClean="0"/>
              <a:t> </a:t>
            </a:r>
            <a:r>
              <a:rPr lang="de-DE" dirty="0" err="1" smtClean="0"/>
              <a:t>sound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- </a:t>
            </a:r>
            <a:r>
              <a:rPr lang="de-DE" dirty="0" err="1" smtClean="0"/>
              <a:t>Vowels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899592" y="1700808"/>
          <a:ext cx="6995125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9025"/>
                <a:gridCol w="1399025"/>
                <a:gridCol w="1399025"/>
                <a:gridCol w="1399025"/>
                <a:gridCol w="1399025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front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central</a:t>
                      </a:r>
                      <a:endParaRPr lang="de-DE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back</a:t>
                      </a:r>
                    </a:p>
                    <a:p>
                      <a:pPr algn="ctr"/>
                      <a:r>
                        <a:rPr lang="de-DE" dirty="0" smtClean="0"/>
                        <a:t>(</a:t>
                      </a:r>
                      <a:r>
                        <a:rPr lang="de-DE" dirty="0" err="1" smtClean="0"/>
                        <a:t>unrounded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back</a:t>
                      </a:r>
                    </a:p>
                    <a:p>
                      <a:pPr algn="ctr"/>
                      <a:r>
                        <a:rPr lang="de-DE" dirty="0" smtClean="0"/>
                        <a:t>(</a:t>
                      </a:r>
                      <a:r>
                        <a:rPr lang="de-DE" dirty="0" err="1" smtClean="0"/>
                        <a:t>rounded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high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u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mid</a:t>
                      </a:r>
                      <a:r>
                        <a:rPr lang="de-DE" b="1" dirty="0" smtClean="0"/>
                        <a:t> 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ɤ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o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low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971600" y="3717032"/>
            <a:ext cx="68407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dirty="0" smtClean="0"/>
              <a:t>/ɤ/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realized</a:t>
            </a:r>
            <a:r>
              <a:rPr lang="de-DE" sz="2400" dirty="0" smtClean="0"/>
              <a:t> </a:t>
            </a:r>
            <a:r>
              <a:rPr lang="de-DE" sz="2400" dirty="0" err="1" smtClean="0"/>
              <a:t>as</a:t>
            </a:r>
            <a:r>
              <a:rPr lang="de-DE" sz="2400" dirty="0" smtClean="0"/>
              <a:t> [ɤ ∼ ɘ ∼ ɨ]</a:t>
            </a:r>
          </a:p>
          <a:p>
            <a:pPr>
              <a:spcAft>
                <a:spcPts val="600"/>
              </a:spcAft>
            </a:pPr>
            <a:r>
              <a:rPr lang="de-DE" sz="2400" dirty="0" smtClean="0"/>
              <a:t>Stress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mostly</a:t>
            </a:r>
            <a:r>
              <a:rPr lang="de-DE" sz="2400" dirty="0" smtClean="0"/>
              <a:t> on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penult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root</a:t>
            </a:r>
            <a:r>
              <a:rPr lang="de-DE" sz="2400" dirty="0" smtClean="0"/>
              <a:t>. Roots </a:t>
            </a:r>
            <a:r>
              <a:rPr lang="de-DE" sz="2400" dirty="0" err="1" smtClean="0"/>
              <a:t>with</a:t>
            </a:r>
            <a:r>
              <a:rPr lang="de-DE" sz="2400" dirty="0" smtClean="0"/>
              <a:t> final stress </a:t>
            </a:r>
            <a:r>
              <a:rPr lang="de-DE" sz="2400" dirty="0" err="1" smtClean="0"/>
              <a:t>include</a:t>
            </a:r>
            <a:r>
              <a:rPr lang="de-DE" sz="2400" dirty="0" smtClean="0"/>
              <a:t>: </a:t>
            </a:r>
            <a:r>
              <a:rPr lang="de-DE" sz="2400" i="1" dirty="0" err="1" smtClean="0"/>
              <a:t>amí</a:t>
            </a:r>
            <a:r>
              <a:rPr lang="de-DE" sz="2400" dirty="0" smtClean="0"/>
              <a:t> '</a:t>
            </a:r>
            <a:r>
              <a:rPr lang="de-DE" sz="2400" dirty="0" err="1" smtClean="0"/>
              <a:t>you</a:t>
            </a:r>
            <a:r>
              <a:rPr lang="de-DE" sz="2400" dirty="0" smtClean="0"/>
              <a:t> (</a:t>
            </a:r>
            <a:r>
              <a:rPr lang="de-DE" sz="2400" dirty="0" err="1" smtClean="0"/>
              <a:t>pl</a:t>
            </a:r>
            <a:r>
              <a:rPr lang="de-DE" sz="2400" dirty="0" smtClean="0"/>
              <a:t>.)', </a:t>
            </a:r>
            <a:r>
              <a:rPr lang="de-DE" sz="2400" i="1" dirty="0" err="1" smtClean="0"/>
              <a:t>mané</a:t>
            </a:r>
            <a:r>
              <a:rPr lang="de-DE" sz="2400" dirty="0" smtClean="0"/>
              <a:t> '</a:t>
            </a:r>
            <a:r>
              <a:rPr lang="de-DE" sz="2400" dirty="0" err="1" smtClean="0"/>
              <a:t>thus</a:t>
            </a:r>
            <a:r>
              <a:rPr lang="de-DE" sz="2400" dirty="0" smtClean="0"/>
              <a:t>; </a:t>
            </a:r>
            <a:r>
              <a:rPr lang="de-DE" sz="2400" dirty="0" err="1" smtClean="0"/>
              <a:t>say</a:t>
            </a:r>
            <a:r>
              <a:rPr lang="de-DE" sz="2400" dirty="0" smtClean="0"/>
              <a:t> so'</a:t>
            </a:r>
          </a:p>
          <a:p>
            <a:r>
              <a:rPr lang="de-DE" sz="2400" dirty="0" smtClean="0"/>
              <a:t>Minimal pair: </a:t>
            </a:r>
          </a:p>
          <a:p>
            <a:r>
              <a:rPr lang="de-DE" sz="2400" i="1" dirty="0" err="1" smtClean="0"/>
              <a:t>owí</a:t>
            </a:r>
            <a:r>
              <a:rPr lang="de-DE" sz="2400" dirty="0" smtClean="0"/>
              <a:t> '</a:t>
            </a:r>
            <a:r>
              <a:rPr lang="de-DE" sz="2400" dirty="0" err="1" smtClean="0"/>
              <a:t>tonight</a:t>
            </a:r>
            <a:r>
              <a:rPr lang="de-DE" sz="2400" dirty="0" smtClean="0"/>
              <a:t>' ∼ </a:t>
            </a:r>
            <a:r>
              <a:rPr lang="de-DE" sz="2400" i="1" dirty="0" err="1" smtClean="0"/>
              <a:t>ówi</a:t>
            </a:r>
            <a:r>
              <a:rPr lang="de-DE" sz="2400" dirty="0" smtClean="0"/>
              <a:t> '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cut</a:t>
            </a:r>
            <a:r>
              <a:rPr lang="de-DE" sz="2400" dirty="0" smtClean="0"/>
              <a:t> </a:t>
            </a:r>
            <a:r>
              <a:rPr lang="de-DE" sz="2400" dirty="0" err="1" smtClean="0"/>
              <a:t>weed</a:t>
            </a:r>
            <a:r>
              <a:rPr lang="de-DE" sz="2400" dirty="0" smtClean="0"/>
              <a:t>'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r>
              <a:rPr lang="de-DE" dirty="0" err="1" smtClean="0"/>
              <a:t>Nias</a:t>
            </a:r>
            <a:r>
              <a:rPr lang="de-DE" dirty="0" smtClean="0"/>
              <a:t> </a:t>
            </a:r>
            <a:r>
              <a:rPr lang="de-DE" dirty="0" err="1" smtClean="0"/>
              <a:t>sound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- </a:t>
            </a:r>
            <a:r>
              <a:rPr lang="de-DE" dirty="0" err="1" smtClean="0"/>
              <a:t>Consonants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229600" cy="39061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82552"/>
                <a:gridCol w="1224136"/>
                <a:gridCol w="1440160"/>
                <a:gridCol w="1296144"/>
                <a:gridCol w="1152128"/>
                <a:gridCol w="1234480"/>
              </a:tblGrid>
              <a:tr h="39061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labial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alveolar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palatal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velar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glottal</a:t>
                      </a:r>
                      <a:endParaRPr lang="de-DE" dirty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sz="1800" b="1" dirty="0" err="1" smtClean="0"/>
                        <a:t>voiceless</a:t>
                      </a:r>
                      <a:r>
                        <a:rPr lang="de-DE" sz="1800" b="1" dirty="0" smtClean="0"/>
                        <a:t> </a:t>
                      </a:r>
                      <a:r>
                        <a:rPr lang="de-DE" sz="1800" b="1" dirty="0" err="1" smtClean="0"/>
                        <a:t>stop</a:t>
                      </a:r>
                      <a:endParaRPr lang="de-DE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(p)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(c)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ʔ</a:t>
                      </a:r>
                      <a:endParaRPr lang="de-DE" dirty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err="1" smtClean="0"/>
                        <a:t>voiced</a:t>
                      </a:r>
                      <a:r>
                        <a:rPr lang="de-DE" sz="1800" b="1" dirty="0" smtClean="0"/>
                        <a:t> </a:t>
                      </a:r>
                      <a:r>
                        <a:rPr lang="de-DE" sz="1800" b="1" dirty="0" err="1" smtClean="0"/>
                        <a:t>stop</a:t>
                      </a:r>
                      <a:endParaRPr lang="de-DE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prenasalized</a:t>
                      </a:r>
                      <a:r>
                        <a:rPr lang="de-DE" b="1" baseline="0" dirty="0" smtClean="0"/>
                        <a:t> </a:t>
                      </a:r>
                      <a:r>
                        <a:rPr lang="de-DE" b="1" baseline="0" dirty="0" err="1" smtClean="0"/>
                        <a:t>stop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mb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ndr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voiceless</a:t>
                      </a:r>
                      <a:r>
                        <a:rPr lang="de-DE" b="1" dirty="0" smtClean="0"/>
                        <a:t> </a:t>
                      </a:r>
                      <a:r>
                        <a:rPr lang="de-DE" b="1" dirty="0" err="1" smtClean="0"/>
                        <a:t>fricative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x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</a:t>
                      </a:r>
                      <a:endParaRPr lang="de-DE" dirty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voiced</a:t>
                      </a:r>
                      <a:r>
                        <a:rPr lang="de-DE" b="1" dirty="0" smtClean="0"/>
                        <a:t> </a:t>
                      </a:r>
                      <a:r>
                        <a:rPr lang="de-DE" b="1" dirty="0" err="1" smtClean="0"/>
                        <a:t>fricative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nasal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trill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smtClean="0"/>
                        <a:t>lateral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</a:txBody>
                  <a:tcPr/>
                </a:tc>
              </a:tr>
              <a:tr h="390618">
                <a:tc>
                  <a:txBody>
                    <a:bodyPr/>
                    <a:lstStyle/>
                    <a:p>
                      <a:r>
                        <a:rPr lang="de-DE" b="1" dirty="0" err="1" smtClean="0"/>
                        <a:t>approximant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ʋ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w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83568" y="5445224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/>
              <a:t>No</a:t>
            </a:r>
            <a:r>
              <a:rPr lang="de-DE" sz="2400" dirty="0" smtClean="0"/>
              <a:t> final </a:t>
            </a:r>
            <a:r>
              <a:rPr lang="de-DE" sz="2400" dirty="0" err="1" smtClean="0"/>
              <a:t>consonants</a:t>
            </a:r>
            <a:r>
              <a:rPr lang="de-DE" sz="2400" dirty="0" smtClean="0"/>
              <a:t>, </a:t>
            </a:r>
            <a:r>
              <a:rPr lang="de-DE" sz="2400" dirty="0" err="1" smtClean="0"/>
              <a:t>no</a:t>
            </a:r>
            <a:r>
              <a:rPr lang="de-DE" sz="2400" dirty="0" smtClean="0"/>
              <a:t> </a:t>
            </a:r>
            <a:r>
              <a:rPr lang="de-DE" sz="2400" dirty="0" err="1" smtClean="0"/>
              <a:t>consonant</a:t>
            </a:r>
            <a:r>
              <a:rPr lang="de-DE" sz="2400" dirty="0" smtClean="0"/>
              <a:t> </a:t>
            </a:r>
            <a:r>
              <a:rPr lang="de-DE" sz="2400" dirty="0" err="1" smtClean="0"/>
              <a:t>clusters</a:t>
            </a:r>
            <a:r>
              <a:rPr lang="de-DE" sz="2400" dirty="0" smtClean="0"/>
              <a:t>: (</a:t>
            </a:r>
            <a:r>
              <a:rPr lang="de-DE" sz="2400" dirty="0" err="1" smtClean="0"/>
              <a:t>CV</a:t>
            </a:r>
            <a:r>
              <a:rPr lang="de-DE" sz="2400" dirty="0" smtClean="0"/>
              <a:t>)</a:t>
            </a:r>
            <a:r>
              <a:rPr lang="de-DE" sz="2400" dirty="0" err="1" smtClean="0"/>
              <a:t>CVCV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Spelling</a:t>
            </a:r>
            <a:r>
              <a:rPr lang="de-DE" dirty="0" smtClean="0"/>
              <a:t> </a:t>
            </a:r>
            <a:r>
              <a:rPr lang="de-DE" dirty="0" err="1" smtClean="0"/>
              <a:t>conventions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260000" algn="l"/>
                <a:tab pos="1800000" algn="l"/>
              </a:tabLst>
            </a:pPr>
            <a:r>
              <a:rPr lang="de-DE" dirty="0" smtClean="0"/>
              <a:t>[ɤ]	</a:t>
            </a:r>
            <a:r>
              <a:rPr lang="de-DE" i="1" dirty="0" smtClean="0"/>
              <a:t>ö</a:t>
            </a:r>
            <a:r>
              <a:rPr lang="de-DE" dirty="0" smtClean="0"/>
              <a:t> (also </a:t>
            </a:r>
            <a:r>
              <a:rPr lang="de-DE" i="1" dirty="0" smtClean="0"/>
              <a:t>õ</a:t>
            </a:r>
            <a:r>
              <a:rPr lang="de-DE" dirty="0" smtClean="0"/>
              <a:t>)</a:t>
            </a:r>
          </a:p>
          <a:p>
            <a:pPr>
              <a:tabLst>
                <a:tab pos="1260000" algn="l"/>
                <a:tab pos="1800000" algn="l"/>
              </a:tabLst>
            </a:pPr>
            <a:r>
              <a:rPr lang="de-DE" dirty="0" smtClean="0"/>
              <a:t>[ʋ]	</a:t>
            </a:r>
            <a:r>
              <a:rPr lang="de-DE" i="1" dirty="0" smtClean="0"/>
              <a:t>w</a:t>
            </a:r>
          </a:p>
          <a:p>
            <a:pPr>
              <a:tabLst>
                <a:tab pos="1260000" algn="l"/>
                <a:tab pos="1800000" algn="l"/>
              </a:tabLst>
            </a:pPr>
            <a:r>
              <a:rPr lang="de-DE" dirty="0" smtClean="0"/>
              <a:t>[w]	</a:t>
            </a:r>
            <a:r>
              <a:rPr lang="de-DE" i="1" dirty="0" smtClean="0"/>
              <a:t>ŵ</a:t>
            </a:r>
            <a:r>
              <a:rPr lang="de-DE" dirty="0" smtClean="0"/>
              <a:t> (also </a:t>
            </a:r>
            <a:r>
              <a:rPr lang="de-DE" i="1" dirty="0" smtClean="0"/>
              <a:t>w̃</a:t>
            </a:r>
            <a:r>
              <a:rPr lang="de-DE" dirty="0" smtClean="0"/>
              <a:t>)</a:t>
            </a:r>
          </a:p>
          <a:p>
            <a:pPr>
              <a:tabLst>
                <a:tab pos="1260000" algn="l"/>
                <a:tab pos="1800000" algn="l"/>
              </a:tabLst>
            </a:pPr>
            <a:r>
              <a:rPr lang="de-DE" dirty="0" smtClean="0"/>
              <a:t>[ʔ]	'</a:t>
            </a:r>
          </a:p>
          <a:p>
            <a:pPr>
              <a:tabLst>
                <a:tab pos="1260000" algn="l"/>
                <a:tab pos="1800000" algn="l"/>
              </a:tabLst>
            </a:pPr>
            <a:r>
              <a:rPr lang="de-DE" dirty="0" smtClean="0"/>
              <a:t>[x]	</a:t>
            </a:r>
            <a:r>
              <a:rPr lang="de-DE" i="1" dirty="0" err="1" smtClean="0"/>
              <a:t>kh</a:t>
            </a:r>
            <a:endParaRPr lang="de-DE" i="1" dirty="0" smtClean="0"/>
          </a:p>
          <a:p>
            <a:pPr>
              <a:tabLst>
                <a:tab pos="1260000" algn="l"/>
                <a:tab pos="1800000" algn="l"/>
              </a:tabLst>
            </a:pPr>
            <a:r>
              <a:rPr lang="de-DE" dirty="0" smtClean="0"/>
              <a:t>[ŋ]	</a:t>
            </a:r>
            <a:r>
              <a:rPr lang="de-DE" i="1" dirty="0" err="1" smtClean="0"/>
              <a:t>ng</a:t>
            </a:r>
            <a:endParaRPr lang="de-DE" dirty="0" smtClean="0"/>
          </a:p>
          <a:p>
            <a:pPr>
              <a:buNone/>
              <a:tabLst>
                <a:tab pos="1260000" algn="l"/>
                <a:tab pos="1800000" algn="l"/>
              </a:tabLst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Initial </a:t>
            </a:r>
            <a:r>
              <a:rPr lang="de-DE" dirty="0" err="1" smtClean="0"/>
              <a:t>mutation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2880000" algn="l"/>
              </a:tabLst>
            </a:pPr>
            <a:r>
              <a:rPr lang="de-DE" sz="2400" i="1" dirty="0" smtClean="0"/>
              <a:t>f</a:t>
            </a:r>
            <a:r>
              <a:rPr lang="de-DE" sz="2400" dirty="0" smtClean="0"/>
              <a:t> &gt; </a:t>
            </a:r>
            <a:r>
              <a:rPr lang="de-DE" sz="2400" i="1" dirty="0" smtClean="0"/>
              <a:t>w	</a:t>
            </a:r>
            <a:r>
              <a:rPr lang="de-DE" sz="2400" i="1" dirty="0" err="1" smtClean="0"/>
              <a:t>fakhe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wakhe</a:t>
            </a:r>
            <a:r>
              <a:rPr lang="de-DE" sz="2400" i="1" dirty="0" smtClean="0"/>
              <a:t> </a:t>
            </a:r>
            <a:r>
              <a:rPr lang="de-DE" sz="2400" dirty="0" smtClean="0"/>
              <a:t>'</a:t>
            </a:r>
            <a:r>
              <a:rPr lang="de-DE" sz="2400" dirty="0" err="1" smtClean="0"/>
              <a:t>rice</a:t>
            </a:r>
            <a:r>
              <a:rPr lang="de-DE" sz="2400" dirty="0" smtClean="0"/>
              <a:t>'</a:t>
            </a:r>
          </a:p>
          <a:p>
            <a:pPr algn="just">
              <a:tabLst>
                <a:tab pos="2880000" algn="l"/>
              </a:tabLst>
            </a:pPr>
            <a:r>
              <a:rPr lang="de-DE" sz="2400" i="1" dirty="0" smtClean="0"/>
              <a:t>t</a:t>
            </a:r>
            <a:r>
              <a:rPr lang="de-DE" sz="2400" dirty="0" smtClean="0"/>
              <a:t> &gt; </a:t>
            </a:r>
            <a:r>
              <a:rPr lang="de-DE" sz="2400" i="1" dirty="0" smtClean="0"/>
              <a:t>d	</a:t>
            </a:r>
            <a:r>
              <a:rPr lang="de-DE" sz="2400" i="1" dirty="0" err="1" smtClean="0"/>
              <a:t>tanö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danö</a:t>
            </a:r>
            <a:r>
              <a:rPr lang="de-DE" sz="2400" dirty="0" smtClean="0"/>
              <a:t> '</a:t>
            </a:r>
            <a:r>
              <a:rPr lang="de-DE" sz="2400" dirty="0" err="1" smtClean="0"/>
              <a:t>land</a:t>
            </a:r>
            <a:r>
              <a:rPr lang="de-DE" sz="2400" dirty="0" smtClean="0"/>
              <a:t>'</a:t>
            </a:r>
            <a:endParaRPr lang="de-DE" sz="2400" i="1" dirty="0" smtClean="0"/>
          </a:p>
          <a:p>
            <a:pPr algn="just">
              <a:tabLst>
                <a:tab pos="2880000" algn="l"/>
              </a:tabLst>
            </a:pPr>
            <a:r>
              <a:rPr lang="de-DE" sz="2400" i="1" dirty="0" smtClean="0"/>
              <a:t>s </a:t>
            </a:r>
            <a:r>
              <a:rPr lang="de-DE" sz="2400" dirty="0" smtClean="0"/>
              <a:t>&gt; </a:t>
            </a:r>
            <a:r>
              <a:rPr lang="de-DE" sz="2400" i="1" dirty="0" smtClean="0"/>
              <a:t>z	</a:t>
            </a:r>
            <a:r>
              <a:rPr lang="de-DE" sz="2400" i="1" dirty="0" err="1" smtClean="0"/>
              <a:t>si'u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zi'u</a:t>
            </a:r>
            <a:r>
              <a:rPr lang="de-DE" sz="2400" i="1" dirty="0" smtClean="0"/>
              <a:t> </a:t>
            </a:r>
            <a:r>
              <a:rPr lang="de-DE" sz="2400" dirty="0" smtClean="0"/>
              <a:t>'</a:t>
            </a:r>
            <a:r>
              <a:rPr lang="de-DE" sz="2400" dirty="0" err="1" smtClean="0"/>
              <a:t>elbow</a:t>
            </a:r>
            <a:r>
              <a:rPr lang="de-DE" sz="2400" dirty="0" smtClean="0"/>
              <a:t>'</a:t>
            </a:r>
            <a:endParaRPr lang="de-DE" sz="2400" i="1" dirty="0" smtClean="0"/>
          </a:p>
          <a:p>
            <a:pPr algn="just">
              <a:tabLst>
                <a:tab pos="2880000" algn="l"/>
              </a:tabLst>
            </a:pPr>
            <a:r>
              <a:rPr lang="de-DE" sz="2400" i="1" dirty="0" smtClean="0"/>
              <a:t>b </a:t>
            </a:r>
            <a:r>
              <a:rPr lang="de-DE" sz="2400" dirty="0" smtClean="0"/>
              <a:t>&gt; </a:t>
            </a:r>
            <a:r>
              <a:rPr lang="de-DE" sz="2400" i="1" dirty="0" err="1" smtClean="0"/>
              <a:t>mb</a:t>
            </a:r>
            <a:r>
              <a:rPr lang="de-DE" sz="2400" i="1" dirty="0" smtClean="0"/>
              <a:t>	</a:t>
            </a:r>
            <a:r>
              <a:rPr lang="de-DE" sz="2400" i="1" dirty="0" err="1" smtClean="0"/>
              <a:t>bua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mbua</a:t>
            </a:r>
            <a:r>
              <a:rPr lang="de-DE" sz="2400" i="1" dirty="0" smtClean="0"/>
              <a:t> </a:t>
            </a:r>
            <a:r>
              <a:rPr lang="de-DE" sz="2400" dirty="0" smtClean="0"/>
              <a:t>'</a:t>
            </a:r>
            <a:r>
              <a:rPr lang="de-DE" sz="2400" dirty="0" err="1" smtClean="0"/>
              <a:t>fruit</a:t>
            </a:r>
            <a:r>
              <a:rPr lang="de-DE" sz="2400" dirty="0" smtClean="0"/>
              <a:t>'</a:t>
            </a:r>
            <a:endParaRPr lang="de-DE" sz="2400" i="1" dirty="0" smtClean="0"/>
          </a:p>
          <a:p>
            <a:pPr algn="just">
              <a:tabLst>
                <a:tab pos="2880000" algn="l"/>
              </a:tabLst>
            </a:pPr>
            <a:r>
              <a:rPr lang="de-DE" sz="2400" i="1" dirty="0" smtClean="0"/>
              <a:t>d </a:t>
            </a:r>
            <a:r>
              <a:rPr lang="de-DE" sz="2400" dirty="0" smtClean="0"/>
              <a:t>&gt; </a:t>
            </a:r>
            <a:r>
              <a:rPr lang="de-DE" sz="2400" i="1" dirty="0" err="1" smtClean="0"/>
              <a:t>ndr</a:t>
            </a:r>
            <a:r>
              <a:rPr lang="de-DE" sz="2400" i="1" dirty="0" smtClean="0"/>
              <a:t>	</a:t>
            </a:r>
            <a:r>
              <a:rPr lang="de-DE" sz="2400" i="1" dirty="0" err="1" smtClean="0"/>
              <a:t>du'u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ndru'u</a:t>
            </a:r>
            <a:r>
              <a:rPr lang="de-DE" sz="2400" dirty="0" smtClean="0"/>
              <a:t> '</a:t>
            </a:r>
            <a:r>
              <a:rPr lang="de-DE" sz="2400" dirty="0" err="1" smtClean="0"/>
              <a:t>grass</a:t>
            </a:r>
            <a:r>
              <a:rPr lang="de-DE" sz="2400" dirty="0" smtClean="0"/>
              <a:t>'</a:t>
            </a:r>
            <a:endParaRPr lang="de-DE" sz="2400" i="1" dirty="0" smtClean="0"/>
          </a:p>
          <a:p>
            <a:pPr algn="just">
              <a:tabLst>
                <a:tab pos="2880000" algn="l"/>
              </a:tabLst>
            </a:pPr>
            <a:r>
              <a:rPr lang="de-DE" sz="2400" i="1" dirty="0" smtClean="0"/>
              <a:t>k </a:t>
            </a:r>
            <a:r>
              <a:rPr lang="de-DE" sz="2400" dirty="0" smtClean="0"/>
              <a:t>&gt; </a:t>
            </a:r>
            <a:r>
              <a:rPr lang="de-DE" sz="2400" i="1" dirty="0" smtClean="0"/>
              <a:t>g	</a:t>
            </a:r>
            <a:r>
              <a:rPr lang="de-DE" sz="2400" i="1" dirty="0" err="1" smtClean="0"/>
              <a:t>kefe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gefe</a:t>
            </a:r>
            <a:r>
              <a:rPr lang="de-DE" sz="2400" dirty="0" smtClean="0"/>
              <a:t> '</a:t>
            </a:r>
            <a:r>
              <a:rPr lang="de-DE" sz="2400" dirty="0" err="1" smtClean="0"/>
              <a:t>money</a:t>
            </a:r>
            <a:r>
              <a:rPr lang="de-DE" sz="2400" dirty="0" smtClean="0"/>
              <a:t>'</a:t>
            </a:r>
            <a:endParaRPr lang="de-DE" sz="2400" i="1" dirty="0" smtClean="0"/>
          </a:p>
          <a:p>
            <a:pPr algn="just">
              <a:tabLst>
                <a:tab pos="2880000" algn="l"/>
              </a:tabLst>
            </a:pPr>
            <a:r>
              <a:rPr lang="de-DE" sz="2400" dirty="0" smtClean="0"/>
              <a:t>V- &gt; </a:t>
            </a:r>
            <a:r>
              <a:rPr lang="de-DE" sz="2400" i="1" dirty="0" err="1" smtClean="0"/>
              <a:t>g</a:t>
            </a:r>
            <a:r>
              <a:rPr lang="de-DE" sz="2400" dirty="0" err="1" smtClean="0"/>
              <a:t>V</a:t>
            </a:r>
            <a:r>
              <a:rPr lang="de-DE" sz="2400" dirty="0" smtClean="0"/>
              <a:t>-/</a:t>
            </a:r>
            <a:r>
              <a:rPr lang="de-DE" sz="2400" i="1" dirty="0" err="1" smtClean="0"/>
              <a:t>n</a:t>
            </a:r>
            <a:r>
              <a:rPr lang="de-DE" sz="2400" dirty="0" err="1" smtClean="0"/>
              <a:t>V</a:t>
            </a:r>
            <a:r>
              <a:rPr lang="de-DE" sz="2400" dirty="0" smtClean="0"/>
              <a:t>-	</a:t>
            </a:r>
            <a:r>
              <a:rPr lang="de-DE" sz="2400" i="1" dirty="0" err="1" smtClean="0"/>
              <a:t>asu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nasu</a:t>
            </a:r>
            <a:r>
              <a:rPr lang="de-DE" sz="2400" dirty="0" smtClean="0"/>
              <a:t> '</a:t>
            </a:r>
            <a:r>
              <a:rPr lang="de-DE" sz="2400" dirty="0" err="1" smtClean="0"/>
              <a:t>dog</a:t>
            </a:r>
            <a:r>
              <a:rPr lang="de-DE" sz="2400" dirty="0" smtClean="0"/>
              <a:t>'; </a:t>
            </a:r>
            <a:r>
              <a:rPr lang="de-DE" sz="2400" i="1" dirty="0" err="1" smtClean="0"/>
              <a:t>ahe</a:t>
            </a:r>
            <a:r>
              <a:rPr lang="de-DE" sz="2400" i="1" dirty="0" smtClean="0"/>
              <a:t> </a:t>
            </a:r>
            <a:r>
              <a:rPr lang="de-DE" sz="2400" dirty="0" smtClean="0"/>
              <a:t>∼ </a:t>
            </a:r>
            <a:r>
              <a:rPr lang="de-DE" sz="2400" i="1" dirty="0" err="1" smtClean="0"/>
              <a:t>gahe</a:t>
            </a:r>
            <a:r>
              <a:rPr lang="de-DE" sz="2400" dirty="0" smtClean="0"/>
              <a:t> '</a:t>
            </a:r>
            <a:r>
              <a:rPr lang="de-DE" sz="2400" dirty="0" err="1" smtClean="0"/>
              <a:t>foot</a:t>
            </a:r>
            <a:r>
              <a:rPr lang="de-DE" sz="2400" dirty="0" smtClean="0"/>
              <a:t>'</a:t>
            </a:r>
          </a:p>
          <a:p>
            <a:pPr algn="just"/>
            <a:endParaRPr lang="de-DE" sz="2400" i="1" dirty="0" smtClean="0"/>
          </a:p>
          <a:p>
            <a:pPr algn="just"/>
            <a:r>
              <a:rPr lang="de-DE" dirty="0" err="1" smtClean="0"/>
              <a:t>Historically</a:t>
            </a:r>
            <a:r>
              <a:rPr lang="de-DE" dirty="0" smtClean="0"/>
              <a:t>: N + C</a:t>
            </a:r>
          </a:p>
          <a:p>
            <a:pPr algn="just"/>
            <a:endParaRPr lang="de-DE" i="1" dirty="0" smtClean="0"/>
          </a:p>
          <a:p>
            <a:pPr algn="just"/>
            <a:endParaRPr lang="de-DE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PMP</a:t>
            </a:r>
            <a:r>
              <a:rPr lang="de-DE" dirty="0" smtClean="0"/>
              <a:t> </a:t>
            </a:r>
            <a:r>
              <a:rPr lang="de-DE" dirty="0" err="1" smtClean="0"/>
              <a:t>sound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- </a:t>
            </a:r>
            <a:r>
              <a:rPr lang="de-DE" dirty="0" err="1" smtClean="0"/>
              <a:t>Vowels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763688" y="1988840"/>
          <a:ext cx="5544616" cy="194421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86154"/>
                <a:gridCol w="1386154"/>
                <a:gridCol w="1386154"/>
                <a:gridCol w="1386154"/>
              </a:tblGrid>
              <a:tr h="48605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front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central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back</a:t>
                      </a:r>
                      <a:endParaRPr lang="de-DE" dirty="0"/>
                    </a:p>
                  </a:txBody>
                  <a:tcPr anchor="ctr"/>
                </a:tc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high</a:t>
                      </a:r>
                      <a:endParaRPr lang="de-D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*i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*u</a:t>
                      </a:r>
                      <a:endParaRPr lang="de-DE" dirty="0"/>
                    </a:p>
                  </a:txBody>
                  <a:tcPr anchor="ctr"/>
                </a:tc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mid</a:t>
                      </a:r>
                      <a:endParaRPr lang="de-D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*ə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lang="de-DE" b="1" dirty="0" err="1" smtClean="0"/>
                        <a:t>low</a:t>
                      </a:r>
                      <a:endParaRPr lang="de-DE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*a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051720" y="450912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Final </a:t>
            </a:r>
            <a:r>
              <a:rPr lang="de-DE" sz="2400" dirty="0" err="1" smtClean="0"/>
              <a:t>diphthongs</a:t>
            </a:r>
            <a:r>
              <a:rPr lang="de-DE" sz="2400" dirty="0" smtClean="0"/>
              <a:t>: *-</a:t>
            </a:r>
            <a:r>
              <a:rPr lang="de-DE" sz="2400" dirty="0" err="1" smtClean="0"/>
              <a:t>aw</a:t>
            </a:r>
            <a:r>
              <a:rPr lang="de-DE" sz="2400" dirty="0" smtClean="0"/>
              <a:t>, *-</a:t>
            </a:r>
            <a:r>
              <a:rPr lang="de-DE" sz="2400" dirty="0" err="1" smtClean="0"/>
              <a:t>ay</a:t>
            </a:r>
            <a:r>
              <a:rPr lang="de-DE" sz="2400" dirty="0" smtClean="0"/>
              <a:t>, *-</a:t>
            </a:r>
            <a:r>
              <a:rPr lang="de-DE" sz="2400" dirty="0" err="1" smtClean="0"/>
              <a:t>uy</a:t>
            </a:r>
            <a:r>
              <a:rPr lang="de-DE" sz="2400" dirty="0" smtClean="0"/>
              <a:t>, *-</a:t>
            </a:r>
            <a:r>
              <a:rPr lang="de-DE" sz="2400" dirty="0" err="1" smtClean="0"/>
              <a:t>iw</a:t>
            </a:r>
            <a:endParaRPr lang="de-DE" sz="2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1607F-598A-4B24-835B-ED23BE8324C5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856</Words>
  <Application>Microsoft Office PowerPoint</Application>
  <PresentationFormat>Bildschirmpräsentation (4:3)</PresentationFormat>
  <Paragraphs>361</Paragraphs>
  <Slides>27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Larissa-Design</vt:lpstr>
      <vt:lpstr>The phonological history of Nias</vt:lpstr>
      <vt:lpstr>Background</vt:lpstr>
      <vt:lpstr>Folie 3</vt:lpstr>
      <vt:lpstr>Earlier literature</vt:lpstr>
      <vt:lpstr>Nias sound system - Vowels</vt:lpstr>
      <vt:lpstr>Nias sound system - Consonants</vt:lpstr>
      <vt:lpstr>Spelling conventions</vt:lpstr>
      <vt:lpstr>Initial mutation</vt:lpstr>
      <vt:lpstr>PMP sound system - Vowels</vt:lpstr>
      <vt:lpstr>PMP sound system - Consonants</vt:lpstr>
      <vt:lpstr>From PMP to Nias - Vowels</vt:lpstr>
      <vt:lpstr>From PMP to Nias - Consonants</vt:lpstr>
      <vt:lpstr>From PMP to Nias - Consonants</vt:lpstr>
      <vt:lpstr>From PMP to Nias - Consonants</vt:lpstr>
      <vt:lpstr>From PMP to Nias - Consonants</vt:lpstr>
      <vt:lpstr>From PMP to Nias - Consonants</vt:lpstr>
      <vt:lpstr>From PMP to Nias - Consonants</vt:lpstr>
      <vt:lpstr>From PMP to Nias – Vowel coloring</vt:lpstr>
      <vt:lpstr>From PMP to Nias – Vowel coloring</vt:lpstr>
      <vt:lpstr>From PMP to Nias – Vowel coloring</vt:lpstr>
      <vt:lpstr>From PMP to Nias – Vowel coloring</vt:lpstr>
      <vt:lpstr>From PMP to Nias – irregularities</vt:lpstr>
      <vt:lpstr>Barrier Islands-Batak relations</vt:lpstr>
      <vt:lpstr>Barrier Islands-Batak relations</vt:lpstr>
      <vt:lpstr>Barrier Islands-Batak relations</vt:lpstr>
      <vt:lpstr>References</vt:lpstr>
      <vt:lpstr>Saohagölö!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phonological history of Nias</dc:title>
  <dc:creator>Erik Zobel</dc:creator>
  <cp:lastModifiedBy>Erik Zobel</cp:lastModifiedBy>
  <cp:revision>92</cp:revision>
  <dcterms:created xsi:type="dcterms:W3CDTF">2021-12-14T08:39:50Z</dcterms:created>
  <dcterms:modified xsi:type="dcterms:W3CDTF">2021-12-16T20:14:22Z</dcterms:modified>
</cp:coreProperties>
</file>